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handoutMasterIdLst>
    <p:handoutMasterId r:id="rId40"/>
  </p:handoutMasterIdLst>
  <p:sldIdLst>
    <p:sldId id="278" r:id="rId2"/>
    <p:sldId id="310" r:id="rId3"/>
    <p:sldId id="290" r:id="rId4"/>
    <p:sldId id="291" r:id="rId5"/>
    <p:sldId id="274" r:id="rId6"/>
    <p:sldId id="282" r:id="rId7"/>
    <p:sldId id="277" r:id="rId8"/>
    <p:sldId id="315" r:id="rId9"/>
    <p:sldId id="311" r:id="rId10"/>
    <p:sldId id="279" r:id="rId11"/>
    <p:sldId id="312" r:id="rId12"/>
    <p:sldId id="316" r:id="rId13"/>
    <p:sldId id="264" r:id="rId14"/>
    <p:sldId id="284" r:id="rId15"/>
    <p:sldId id="269" r:id="rId16"/>
    <p:sldId id="293" r:id="rId17"/>
    <p:sldId id="288" r:id="rId18"/>
    <p:sldId id="285" r:id="rId19"/>
    <p:sldId id="263" r:id="rId20"/>
    <p:sldId id="302" r:id="rId21"/>
    <p:sldId id="303" r:id="rId22"/>
    <p:sldId id="304" r:id="rId23"/>
    <p:sldId id="283" r:id="rId24"/>
    <p:sldId id="266" r:id="rId25"/>
    <p:sldId id="287" r:id="rId26"/>
    <p:sldId id="267" r:id="rId27"/>
    <p:sldId id="295" r:id="rId28"/>
    <p:sldId id="313" r:id="rId29"/>
    <p:sldId id="301" r:id="rId30"/>
    <p:sldId id="314" r:id="rId31"/>
    <p:sldId id="300" r:id="rId32"/>
    <p:sldId id="297" r:id="rId33"/>
    <p:sldId id="305" r:id="rId34"/>
    <p:sldId id="256" r:id="rId35"/>
    <p:sldId id="307" r:id="rId36"/>
    <p:sldId id="317" r:id="rId37"/>
    <p:sldId id="294" r:id="rId38"/>
  </p:sldIdLst>
  <p:sldSz cx="12192000" cy="6858000"/>
  <p:notesSz cx="9872663" cy="6797675"/>
  <p:defaultTextStyle>
    <a:defPPr rtl="0">
      <a:defRPr lang="lv-LV"/>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ll Gut" initials="TG" lastIdx="11" clrIdx="0">
    <p:extLst>
      <p:ext uri="{19B8F6BF-5375-455C-9EA6-DF929625EA0E}">
        <p15:presenceInfo xmlns:p15="http://schemas.microsoft.com/office/powerpoint/2012/main" userId="Till Gut" providerId="None"/>
      </p:ext>
    </p:extLst>
  </p:cmAuthor>
  <p:cmAuthor id="2" name="Elsa Garcia-Maltras De Blas" initials="EGDB" lastIdx="10" clrIdx="1">
    <p:extLst>
      <p:ext uri="{19B8F6BF-5375-455C-9EA6-DF929625EA0E}">
        <p15:presenceInfo xmlns:p15="http://schemas.microsoft.com/office/powerpoint/2012/main" userId="S::elsa.garcia-maltras@fiscal.es::ead65ba4-d040-41b4-90d3-5bf7b5270d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3F1"/>
    <a:srgbClr val="2172B1"/>
    <a:srgbClr val="1F71B1"/>
    <a:srgbClr val="4A8CBE"/>
    <a:srgbClr val="1068AB"/>
    <a:srgbClr val="0662A9"/>
    <a:srgbClr val="6480A8"/>
    <a:srgbClr val="68BAC8"/>
    <a:srgbClr val="FEFBEA"/>
    <a:srgbClr val="0073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950" autoAdjust="0"/>
  </p:normalViewPr>
  <p:slideViewPr>
    <p:cSldViewPr snapToGrid="0">
      <p:cViewPr varScale="1">
        <p:scale>
          <a:sx n="99" d="100"/>
          <a:sy n="99" d="100"/>
        </p:scale>
        <p:origin x="894" y="78"/>
      </p:cViewPr>
      <p:guideLst/>
    </p:cSldViewPr>
  </p:slideViewPr>
  <p:outlineViewPr>
    <p:cViewPr>
      <p:scale>
        <a:sx n="33" d="100"/>
        <a:sy n="33" d="100"/>
      </p:scale>
      <p:origin x="0" y="-134"/>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Usuarios\ju354822\AppData\Local\Temp\gni-based-own-resource-2.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b="1" dirty="0"/>
              <a:t>KOPĀ:</a:t>
            </a:r>
            <a:r>
              <a:rPr lang="en-US" sz="3200" b="1" baseline="0" dirty="0"/>
              <a:t> 1 824,3 MLJD. EUR</a:t>
            </a:r>
            <a:endParaRPr lang="en-US" sz="320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Hoja1!$B$1</c:f>
              <c:strCache>
                <c:ptCount val="1"/>
                <c:pt idx="0">
                  <c:v>ES izdevumi 2021.–2027. gadam</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AE-424C-B1DF-B215EB8A06E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6AE-424C-B1DF-B215EB8A06E7}"/>
              </c:ext>
            </c:extLst>
          </c:dPt>
          <c:cat>
            <c:strRef>
              <c:f>Hoja1!$A$2:$A$3</c:f>
              <c:strCache>
                <c:ptCount val="2"/>
                <c:pt idx="0">
                  <c:v>DFS</c:v>
                </c:pt>
                <c:pt idx="1">
                  <c:v>NGEU</c:v>
                </c:pt>
              </c:strCache>
            </c:strRef>
          </c:cat>
          <c:val>
            <c:numRef>
              <c:f>Hoja1!$B$2:$B$3</c:f>
              <c:numCache>
                <c:formatCode>General</c:formatCode>
                <c:ptCount val="2"/>
                <c:pt idx="0">
                  <c:v>1824.3</c:v>
                </c:pt>
                <c:pt idx="1">
                  <c:v>750</c:v>
                </c:pt>
              </c:numCache>
            </c:numRef>
          </c:val>
          <c:extLst>
            <c:ext xmlns:c16="http://schemas.microsoft.com/office/drawing/2014/chart" uri="{C3380CC4-5D6E-409C-BE32-E72D297353CC}">
              <c16:uniqueId val="{00000000-68F4-45A8-BFD8-4808947AD11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'gni-based-own-resource-2'!$B$1</c:f>
              <c:strCache>
                <c:ptCount val="1"/>
                <c:pt idx="0">
                  <c:v>NKI pašu resursi 2019. gadā (miljoni EUR)</c:v>
                </c:pt>
              </c:strCache>
            </c:strRef>
          </c:tx>
          <c:spPr>
            <a:solidFill>
              <a:schemeClr val="accent1"/>
            </a:solidFill>
            <a:ln>
              <a:noFill/>
            </a:ln>
            <a:effectLst/>
          </c:spPr>
          <c:invertIfNegative val="0"/>
          <c:cat>
            <c:strRef>
              <c:f>'gni-based-own-resource-2'!$A$2:$A$29</c:f>
              <c:strCache>
                <c:ptCount val="28"/>
                <c:pt idx="0">
                  <c:v>BE</c:v>
                </c:pt>
                <c:pt idx="1">
                  <c:v>BG</c:v>
                </c:pt>
                <c:pt idx="2">
                  <c:v>CZ</c:v>
                </c:pt>
                <c:pt idx="3">
                  <c:v>DK</c:v>
                </c:pt>
                <c:pt idx="4">
                  <c:v>DE</c:v>
                </c:pt>
                <c:pt idx="5">
                  <c:v>EE</c:v>
                </c:pt>
                <c:pt idx="6">
                  <c:v>IE</c:v>
                </c:pt>
                <c:pt idx="7">
                  <c:v>EL</c:v>
                </c:pt>
                <c:pt idx="8">
                  <c:v>ES</c:v>
                </c:pt>
                <c:pt idx="9">
                  <c:v>FR</c:v>
                </c:pt>
                <c:pt idx="10">
                  <c:v>HR</c:v>
                </c:pt>
                <c:pt idx="11">
                  <c:v>IT</c:v>
                </c:pt>
                <c:pt idx="12">
                  <c:v>CY</c:v>
                </c:pt>
                <c:pt idx="13">
                  <c:v>LV</c:v>
                </c:pt>
                <c:pt idx="14">
                  <c:v>LT</c:v>
                </c:pt>
                <c:pt idx="15">
                  <c:v>LU</c:v>
                </c:pt>
                <c:pt idx="16">
                  <c:v>HU</c:v>
                </c:pt>
                <c:pt idx="17">
                  <c:v>MT</c:v>
                </c:pt>
                <c:pt idx="18">
                  <c:v>NL</c:v>
                </c:pt>
                <c:pt idx="19">
                  <c:v>AT</c:v>
                </c:pt>
                <c:pt idx="20">
                  <c:v>PL</c:v>
                </c:pt>
                <c:pt idx="21">
                  <c:v>PT</c:v>
                </c:pt>
                <c:pt idx="22">
                  <c:v>RO</c:v>
                </c:pt>
                <c:pt idx="23">
                  <c:v>SI</c:v>
                </c:pt>
                <c:pt idx="24">
                  <c:v>SK</c:v>
                </c:pt>
                <c:pt idx="25">
                  <c:v>FI</c:v>
                </c:pt>
                <c:pt idx="26">
                  <c:v>SE</c:v>
                </c:pt>
                <c:pt idx="27">
                  <c:v>UK</c:v>
                </c:pt>
              </c:strCache>
            </c:strRef>
          </c:cat>
          <c:val>
            <c:numRef>
              <c:f>'gni-based-own-resource-2'!$B$2:$B$29</c:f>
              <c:numCache>
                <c:formatCode>General</c:formatCode>
                <c:ptCount val="28"/>
                <c:pt idx="0">
                  <c:v>3067.5889972999998</c:v>
                </c:pt>
                <c:pt idx="1">
                  <c:v>380.134615819999</c:v>
                </c:pt>
                <c:pt idx="2">
                  <c:v>1347.63862935</c:v>
                </c:pt>
                <c:pt idx="3">
                  <c:v>2090.9136885399898</c:v>
                </c:pt>
                <c:pt idx="4">
                  <c:v>23775.128932469899</c:v>
                </c:pt>
                <c:pt idx="5">
                  <c:v>179.6801122</c:v>
                </c:pt>
                <c:pt idx="6">
                  <c:v>1627.19794391</c:v>
                </c:pt>
                <c:pt idx="7">
                  <c:v>1232.04021311</c:v>
                </c:pt>
                <c:pt idx="8">
                  <c:v>8132.3952567599999</c:v>
                </c:pt>
                <c:pt idx="9">
                  <c:v>16685.702551449998</c:v>
                </c:pt>
                <c:pt idx="10">
                  <c:v>346.81683563000001</c:v>
                </c:pt>
                <c:pt idx="11">
                  <c:v>11982.67455464</c:v>
                </c:pt>
                <c:pt idx="12">
                  <c:v>142.39149495000001</c:v>
                </c:pt>
                <c:pt idx="13">
                  <c:v>196.12902715000001</c:v>
                </c:pt>
                <c:pt idx="14">
                  <c:v>295.52025378000002</c:v>
                </c:pt>
                <c:pt idx="15">
                  <c:v>282.35070558000001</c:v>
                </c:pt>
                <c:pt idx="16">
                  <c:v>870.66245546000005</c:v>
                </c:pt>
                <c:pt idx="17">
                  <c:v>83.015826230000002</c:v>
                </c:pt>
                <c:pt idx="18">
                  <c:v>5640.0968810300001</c:v>
                </c:pt>
                <c:pt idx="19">
                  <c:v>2634.9221248899998</c:v>
                </c:pt>
                <c:pt idx="20">
                  <c:v>3276.72725416</c:v>
                </c:pt>
                <c:pt idx="21">
                  <c:v>1331.52424976</c:v>
                </c:pt>
                <c:pt idx="22">
                  <c:v>1383.38904974</c:v>
                </c:pt>
                <c:pt idx="23">
                  <c:v>317.60666101999999</c:v>
                </c:pt>
                <c:pt idx="24">
                  <c:v>610.50107934000005</c:v>
                </c:pt>
                <c:pt idx="25">
                  <c:v>1608.9457768699999</c:v>
                </c:pt>
                <c:pt idx="26">
                  <c:v>2954.0085537300001</c:v>
                </c:pt>
                <c:pt idx="27">
                  <c:v>16344.576553499999</c:v>
                </c:pt>
              </c:numCache>
            </c:numRef>
          </c:val>
          <c:extLst>
            <c:ext xmlns:c16="http://schemas.microsoft.com/office/drawing/2014/chart" uri="{C3380CC4-5D6E-409C-BE32-E72D297353CC}">
              <c16:uniqueId val="{00000000-15A1-480B-AD19-991266050583}"/>
            </c:ext>
          </c:extLst>
        </c:ser>
        <c:dLbls>
          <c:showLegendKey val="0"/>
          <c:showVal val="0"/>
          <c:showCatName val="0"/>
          <c:showSerName val="0"/>
          <c:showPercent val="0"/>
          <c:showBubbleSize val="0"/>
        </c:dLbls>
        <c:gapWidth val="219"/>
        <c:overlap val="-27"/>
        <c:axId val="1060339151"/>
        <c:axId val="1060334575"/>
      </c:barChart>
      <c:catAx>
        <c:axId val="1060339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0334575"/>
        <c:crosses val="autoZero"/>
        <c:auto val="1"/>
        <c:lblAlgn val="ctr"/>
        <c:lblOffset val="100"/>
        <c:noMultiLvlLbl val="0"/>
      </c:catAx>
      <c:valAx>
        <c:axId val="10603345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03391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0.11155</cdr:y>
    </cdr:from>
    <cdr:to>
      <cdr:x>0.28709</cdr:x>
      <cdr:y>0.97589</cdr:y>
    </cdr:to>
    <cdr:sp macro="" textlink="">
      <cdr:nvSpPr>
        <cdr:cNvPr id="2" name="Rectángulo 1"/>
        <cdr:cNvSpPr/>
      </cdr:nvSpPr>
      <cdr:spPr>
        <a:xfrm xmlns:a="http://schemas.openxmlformats.org/drawingml/2006/main">
          <a:off x="0" y="569931"/>
          <a:ext cx="3018929" cy="4415949"/>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s-ES_tradnl" sz="3200" b="1" dirty="0">
              <a:solidFill>
                <a:schemeClr val="accent2">
                  <a:lumMod val="75000"/>
                </a:schemeClr>
              </a:solidFill>
            </a:rPr>
            <a:t>NEXT GENERATION EU </a:t>
          </a:r>
          <a:endParaRPr lang="es-ES_tradnl" sz="3200" b="1" dirty="0">
            <a:solidFill>
              <a:schemeClr val="tx1"/>
            </a:solidFill>
          </a:endParaRPr>
        </a:p>
        <a:p xmlns:a="http://schemas.openxmlformats.org/drawingml/2006/main">
          <a:r>
            <a:rPr lang="es-ES_tradnl" sz="3200" dirty="0">
              <a:solidFill>
                <a:schemeClr val="tx1"/>
              </a:solidFill>
            </a:rPr>
            <a:t>Covid-19 </a:t>
          </a:r>
          <a:r>
            <a:rPr lang="es-ES_tradnl" sz="3200" dirty="0" err="1">
              <a:solidFill>
                <a:schemeClr val="tx1"/>
              </a:solidFill>
            </a:rPr>
            <a:t>atveseļošanas pasākumu</a:t>
          </a:r>
          <a:r>
            <a:rPr lang="es-ES_tradnl" sz="3200" dirty="0">
              <a:solidFill>
                <a:schemeClr val="tx1"/>
              </a:solidFill>
            </a:rPr>
            <a:t> </a:t>
          </a:r>
          <a:r>
            <a:rPr lang="es-ES_tradnl" sz="3200" dirty="0" err="1">
              <a:solidFill>
                <a:schemeClr val="tx1"/>
              </a:solidFill>
            </a:rPr>
            <a:t> kopums</a:t>
          </a:r>
          <a:endParaRPr lang="es-ES_tradnl" sz="3200" dirty="0">
            <a:solidFill>
              <a:schemeClr val="accent2">
                <a:lumMod val="75000"/>
              </a:schemeClr>
            </a:solidFill>
          </a:endParaRPr>
        </a:p>
        <a:p xmlns:a="http://schemas.openxmlformats.org/drawingml/2006/main">
          <a:r>
            <a:rPr lang="es-ES_tradnl" sz="3600" b="1" dirty="0">
              <a:solidFill>
                <a:schemeClr val="accent2">
                  <a:lumMod val="75000"/>
                </a:schemeClr>
              </a:solidFill>
            </a:rPr>
            <a:t>750 MLJD.</a:t>
          </a:r>
          <a:endParaRPr lang="es-ES" sz="3600" b="1" dirty="0">
            <a:solidFill>
              <a:schemeClr val="accent2">
                <a:lumMod val="75000"/>
              </a:schemeClr>
            </a:solidFill>
          </a:endParaRPr>
        </a:p>
      </cdr:txBody>
    </cdr:sp>
  </cdr:relSizeAnchor>
  <cdr:relSizeAnchor xmlns:cdr="http://schemas.openxmlformats.org/drawingml/2006/chartDrawing">
    <cdr:from>
      <cdr:x>0.68049</cdr:x>
      <cdr:y>0.22005</cdr:y>
    </cdr:from>
    <cdr:to>
      <cdr:x>0.97007</cdr:x>
      <cdr:y>1</cdr:y>
    </cdr:to>
    <cdr:sp macro="" textlink="">
      <cdr:nvSpPr>
        <cdr:cNvPr id="3" name="Rectángulo 2"/>
        <cdr:cNvSpPr/>
      </cdr:nvSpPr>
      <cdr:spPr>
        <a:xfrm xmlns:a="http://schemas.openxmlformats.org/drawingml/2006/main">
          <a:off x="6783021" y="938998"/>
          <a:ext cx="2886508" cy="3328202"/>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ES_tradnl" sz="2800" b="1" dirty="0">
              <a:solidFill>
                <a:srgbClr val="0070C0"/>
              </a:solidFill>
              <a:latin typeface="Arial Black" panose="020B0A04020102020204" pitchFamily="34" charset="0"/>
            </a:rPr>
            <a:t>DFS</a:t>
          </a:r>
        </a:p>
        <a:p xmlns:a="http://schemas.openxmlformats.org/drawingml/2006/main">
          <a:r>
            <a:rPr lang="es-ES_tradnl" sz="2800" b="1" dirty="0">
              <a:solidFill>
                <a:srgbClr val="0070C0"/>
              </a:solidFill>
              <a:latin typeface="Arial Black" panose="020B0A04020102020204" pitchFamily="34" charset="0"/>
            </a:rPr>
            <a:t>1 074,3 MLJD.</a:t>
          </a:r>
          <a:endParaRPr lang="es-ES" sz="2800" b="1" dirty="0">
            <a:solidFill>
              <a:srgbClr val="0070C0"/>
            </a:solidFill>
            <a:latin typeface="Arial Black" panose="020B0A04020102020204" pitchFamily="34" charset="0"/>
          </a:endParaRPr>
        </a:p>
      </cdr:txBody>
    </cdr:sp>
  </cdr:relSizeAnchor>
  <cdr:relSizeAnchor xmlns:cdr="http://schemas.openxmlformats.org/drawingml/2006/chartDrawing">
    <cdr:from>
      <cdr:x>0.65868</cdr:x>
      <cdr:y>0.5243</cdr:y>
    </cdr:from>
    <cdr:to>
      <cdr:x>0.74859</cdr:x>
      <cdr:y>0.57773</cdr:y>
    </cdr:to>
    <cdr:cxnSp macro="">
      <cdr:nvCxnSpPr>
        <cdr:cNvPr id="5" name="Conector recto de flecha 4">
          <a:extLst xmlns:a="http://schemas.openxmlformats.org/drawingml/2006/main">
            <a:ext uri="{FF2B5EF4-FFF2-40B4-BE49-F238E27FC236}">
              <a16:creationId xmlns:a16="http://schemas.microsoft.com/office/drawing/2014/main" id="{D21C20E5-F1AD-4A56-9EC2-F25D96BE5338}"/>
            </a:ext>
          </a:extLst>
        </cdr:cNvPr>
        <cdr:cNvCxnSpPr/>
      </cdr:nvCxnSpPr>
      <cdr:spPr>
        <a:xfrm xmlns:a="http://schemas.openxmlformats.org/drawingml/2006/main" flipV="1">
          <a:off x="6926450" y="2281426"/>
          <a:ext cx="945397" cy="23247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pPr rtl="0"/>
            <a:endParaRPr lang="de-DE"/>
          </a:p>
        </p:txBody>
      </p:sp>
      <p:sp>
        <p:nvSpPr>
          <p:cNvPr id="3" name="Datumsplatzhalter 2"/>
          <p:cNvSpPr>
            <a:spLocks noGrp="1"/>
          </p:cNvSpPr>
          <p:nvPr>
            <p:ph type="dt" sz="quarter" idx="1"/>
          </p:nvPr>
        </p:nvSpPr>
        <p:spPr>
          <a:xfrm>
            <a:off x="5592225" y="1"/>
            <a:ext cx="4278154" cy="341064"/>
          </a:xfrm>
          <a:prstGeom prst="rect">
            <a:avLst/>
          </a:prstGeom>
        </p:spPr>
        <p:txBody>
          <a:bodyPr vert="horz" lIns="91440" tIns="45720" rIns="91440" bIns="45720" rtlCol="0"/>
          <a:lstStyle>
            <a:lvl1pPr algn="r">
              <a:defRPr sz="1200"/>
            </a:lvl1pPr>
          </a:lstStyle>
          <a:p>
            <a:pPr rtl="0"/>
            <a:fld id="{D852116A-4664-4678-9FDD-31390ADFA7EE}" type="datetimeFigureOut">
              <a:rPr lang="de-DE" smtClean="0"/>
              <a:t>21.02.2022</a:t>
            </a:fld>
            <a:endParaRPr lang="de-DE"/>
          </a:p>
        </p:txBody>
      </p:sp>
      <p:sp>
        <p:nvSpPr>
          <p:cNvPr id="4" name="Fußzeilenplatzhalter 3"/>
          <p:cNvSpPr>
            <a:spLocks noGrp="1"/>
          </p:cNvSpPr>
          <p:nvPr>
            <p:ph type="ftr" sz="quarter" idx="2"/>
          </p:nvPr>
        </p:nvSpPr>
        <p:spPr>
          <a:xfrm>
            <a:off x="0" y="6456612"/>
            <a:ext cx="4278154" cy="341063"/>
          </a:xfrm>
          <a:prstGeom prst="rect">
            <a:avLst/>
          </a:prstGeom>
        </p:spPr>
        <p:txBody>
          <a:bodyPr vert="horz" lIns="91440" tIns="45720" rIns="91440" bIns="45720" rtlCol="0" anchor="b"/>
          <a:lstStyle>
            <a:lvl1pPr algn="l">
              <a:defRPr sz="1200"/>
            </a:lvl1pPr>
          </a:lstStyle>
          <a:p>
            <a:pPr rtl="0"/>
            <a:endParaRPr lang="de-DE"/>
          </a:p>
        </p:txBody>
      </p:sp>
      <p:sp>
        <p:nvSpPr>
          <p:cNvPr id="5" name="Foliennummernplatzhalter 4"/>
          <p:cNvSpPr>
            <a:spLocks noGrp="1"/>
          </p:cNvSpPr>
          <p:nvPr>
            <p:ph type="sldNum" sz="quarter" idx="3"/>
          </p:nvPr>
        </p:nvSpPr>
        <p:spPr>
          <a:xfrm>
            <a:off x="5592225" y="6456612"/>
            <a:ext cx="4278154" cy="341063"/>
          </a:xfrm>
          <a:prstGeom prst="rect">
            <a:avLst/>
          </a:prstGeom>
        </p:spPr>
        <p:txBody>
          <a:bodyPr vert="horz" lIns="91440" tIns="45720" rIns="91440" bIns="45720" rtlCol="0" anchor="b"/>
          <a:lstStyle>
            <a:lvl1pPr algn="r">
              <a:defRPr sz="1200"/>
            </a:lvl1pPr>
          </a:lstStyle>
          <a:p>
            <a:pPr rtl="0"/>
            <a:fld id="{3C768DFE-DABD-49B3-8BCE-484063F82781}" type="slidenum">
              <a:rPr lang="de-DE" smtClean="0"/>
              <a:t>‹#›</a:t>
            </a:fld>
            <a:endParaRPr lang="de-DE"/>
          </a:p>
        </p:txBody>
      </p:sp>
    </p:spTree>
    <p:extLst>
      <p:ext uri="{BB962C8B-B14F-4D97-AF65-F5344CB8AC3E}">
        <p14:creationId xmlns:p14="http://schemas.microsoft.com/office/powerpoint/2010/main" val="250973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pPr rtl="0"/>
            <a:endParaRPr lang="en-GB"/>
          </a:p>
        </p:txBody>
      </p:sp>
      <p:sp>
        <p:nvSpPr>
          <p:cNvPr id="3" name="Datumsplatzhalter 2"/>
          <p:cNvSpPr>
            <a:spLocks noGrp="1"/>
          </p:cNvSpPr>
          <p:nvPr>
            <p:ph type="dt" idx="1"/>
          </p:nvPr>
        </p:nvSpPr>
        <p:spPr>
          <a:xfrm>
            <a:off x="5592225" y="1"/>
            <a:ext cx="4278154" cy="341064"/>
          </a:xfrm>
          <a:prstGeom prst="rect">
            <a:avLst/>
          </a:prstGeom>
        </p:spPr>
        <p:txBody>
          <a:bodyPr vert="horz" lIns="91440" tIns="45720" rIns="91440" bIns="45720" rtlCol="0"/>
          <a:lstStyle>
            <a:lvl1pPr algn="r">
              <a:defRPr sz="1200"/>
            </a:lvl1pPr>
          </a:lstStyle>
          <a:p>
            <a:pPr rtl="0"/>
            <a:fld id="{0D13A7C6-214A-4A78-8B7F-C9DA87EA3770}" type="datetimeFigureOut">
              <a:rPr lang="en-GB" smtClean="0"/>
              <a:t>21/02/2022</a:t>
            </a:fld>
            <a:endParaRPr lang="en-GB"/>
          </a:p>
        </p:txBody>
      </p:sp>
      <p:sp>
        <p:nvSpPr>
          <p:cNvPr id="4" name="Folienbildplatzhalter 3"/>
          <p:cNvSpPr>
            <a:spLocks noGrp="1" noRot="1" noChangeAspect="1"/>
          </p:cNvSpPr>
          <p:nvPr>
            <p:ph type="sldImg" idx="2"/>
          </p:nvPr>
        </p:nvSpPr>
        <p:spPr>
          <a:xfrm>
            <a:off x="2897188" y="849313"/>
            <a:ext cx="4078287" cy="2295525"/>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izenplatzhalter 4"/>
          <p:cNvSpPr>
            <a:spLocks noGrp="1"/>
          </p:cNvSpPr>
          <p:nvPr>
            <p:ph type="body" sz="quarter" idx="3"/>
          </p:nvPr>
        </p:nvSpPr>
        <p:spPr>
          <a:xfrm>
            <a:off x="987267" y="3271382"/>
            <a:ext cx="7898130" cy="2676585"/>
          </a:xfrm>
          <a:prstGeom prst="rect">
            <a:avLst/>
          </a:prstGeom>
        </p:spPr>
        <p:txBody>
          <a:bodyPr vert="horz" lIns="91440" tIns="45720" rIns="91440" bIns="45720" rtlCol="0"/>
          <a:lstStyle/>
          <a:p>
            <a:pPr lvl="0" rtl="0"/>
            <a:r>
              <a:rPr lang="lv-lv"/>
              <a:t>Textmasterformat bearbeiten</a:t>
            </a:r>
          </a:p>
          <a:p>
            <a:pPr lvl="1" rtl="0"/>
            <a:r>
              <a:rPr lang="lv-lv"/>
              <a:t>Zweite Ebene</a:t>
            </a:r>
          </a:p>
          <a:p>
            <a:pPr lvl="2" rtl="0"/>
            <a:r>
              <a:rPr lang="lv-lv"/>
              <a:t>Dritte Ebene</a:t>
            </a:r>
          </a:p>
          <a:p>
            <a:pPr lvl="3" rtl="0"/>
            <a:r>
              <a:rPr lang="lv-lv"/>
              <a:t>Vierte Ebene</a:t>
            </a:r>
          </a:p>
          <a:p>
            <a:pPr lvl="4" rtl="0"/>
            <a:r>
              <a:rPr lang="lv-lv"/>
              <a:t>Fünfte Ebene</a:t>
            </a:r>
            <a:endParaRPr lang="en-GB"/>
          </a:p>
        </p:txBody>
      </p:sp>
      <p:sp>
        <p:nvSpPr>
          <p:cNvPr id="6" name="Fußzeilenplatzhalter 5"/>
          <p:cNvSpPr>
            <a:spLocks noGrp="1"/>
          </p:cNvSpPr>
          <p:nvPr>
            <p:ph type="ftr" sz="quarter" idx="4"/>
          </p:nvPr>
        </p:nvSpPr>
        <p:spPr>
          <a:xfrm>
            <a:off x="0" y="6456612"/>
            <a:ext cx="4278154" cy="341063"/>
          </a:xfrm>
          <a:prstGeom prst="rect">
            <a:avLst/>
          </a:prstGeom>
        </p:spPr>
        <p:txBody>
          <a:bodyPr vert="horz" lIns="91440" tIns="45720" rIns="91440" bIns="45720" rtlCol="0" anchor="b"/>
          <a:lstStyle>
            <a:lvl1pPr algn="l">
              <a:defRPr sz="1200"/>
            </a:lvl1pPr>
          </a:lstStyle>
          <a:p>
            <a:pPr rtl="0"/>
            <a:endParaRPr lang="en-GB"/>
          </a:p>
        </p:txBody>
      </p:sp>
      <p:sp>
        <p:nvSpPr>
          <p:cNvPr id="7" name="Foliennummernplatzhalter 6"/>
          <p:cNvSpPr>
            <a:spLocks noGrp="1"/>
          </p:cNvSpPr>
          <p:nvPr>
            <p:ph type="sldNum" sz="quarter" idx="5"/>
          </p:nvPr>
        </p:nvSpPr>
        <p:spPr>
          <a:xfrm>
            <a:off x="5592225" y="6456612"/>
            <a:ext cx="4278154" cy="341063"/>
          </a:xfrm>
          <a:prstGeom prst="rect">
            <a:avLst/>
          </a:prstGeom>
        </p:spPr>
        <p:txBody>
          <a:bodyPr vert="horz" lIns="91440" tIns="45720" rIns="91440" bIns="45720" rtlCol="0" anchor="b"/>
          <a:lstStyle>
            <a:lvl1pPr algn="r">
              <a:defRPr sz="1200"/>
            </a:lvl1pPr>
          </a:lstStyle>
          <a:p>
            <a:pPr rtl="0"/>
            <a:fld id="{4E391B68-67F8-4E32-8F57-9F9CE295B3CB}" type="slidenum">
              <a:rPr lang="en-GB" smtClean="0"/>
              <a:t>‹#›</a:t>
            </a:fld>
            <a:endParaRPr lang="en-GB"/>
          </a:p>
        </p:txBody>
      </p:sp>
    </p:spTree>
    <p:extLst>
      <p:ext uri="{BB962C8B-B14F-4D97-AF65-F5344CB8AC3E}">
        <p14:creationId xmlns:p14="http://schemas.microsoft.com/office/powerpoint/2010/main" val="18652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c.europa.eu/info/files/communication-europes-moment-repair-and-prepare-next-generation_e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en-GB"/>
          </a:p>
        </p:txBody>
      </p:sp>
      <p:sp>
        <p:nvSpPr>
          <p:cNvPr id="4" name="Foliennummernplatzhalter 3"/>
          <p:cNvSpPr>
            <a:spLocks noGrp="1"/>
          </p:cNvSpPr>
          <p:nvPr>
            <p:ph type="sldNum" sz="quarter" idx="10"/>
          </p:nvPr>
        </p:nvSpPr>
        <p:spPr/>
        <p:txBody>
          <a:bodyPr rtlCol="0"/>
          <a:lstStyle/>
          <a:p>
            <a:pPr rtl="0"/>
            <a:fld id="{4E391B68-67F8-4E32-8F57-9F9CE295B3CB}" type="slidenum">
              <a:rPr lang="en-GB" smtClean="0"/>
              <a:t>1</a:t>
            </a:fld>
            <a:endParaRPr lang="en-GB"/>
          </a:p>
        </p:txBody>
      </p:sp>
    </p:spTree>
    <p:extLst>
      <p:ext uri="{BB962C8B-B14F-4D97-AF65-F5344CB8AC3E}">
        <p14:creationId xmlns:p14="http://schemas.microsoft.com/office/powerpoint/2010/main" val="3904909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sz="1400" dirty="0"/>
          </a:p>
        </p:txBody>
      </p:sp>
      <p:sp>
        <p:nvSpPr>
          <p:cNvPr id="4" name="Marcador de número de diapositiva 3"/>
          <p:cNvSpPr>
            <a:spLocks noGrp="1"/>
          </p:cNvSpPr>
          <p:nvPr>
            <p:ph type="sldNum" sz="quarter" idx="10"/>
          </p:nvPr>
        </p:nvSpPr>
        <p:spPr/>
        <p:txBody>
          <a:bodyPr rtlCol="0"/>
          <a:lstStyle/>
          <a:p>
            <a:pPr rtl="0"/>
            <a:fld id="{D6AD18DF-A25A-4E6D-97B2-7DF73825049B}" type="slidenum">
              <a:rPr lang="es-ES" smtClean="0"/>
              <a:t>10</a:t>
            </a:fld>
            <a:endParaRPr lang="es-ES"/>
          </a:p>
        </p:txBody>
      </p:sp>
    </p:spTree>
    <p:extLst>
      <p:ext uri="{BB962C8B-B14F-4D97-AF65-F5344CB8AC3E}">
        <p14:creationId xmlns:p14="http://schemas.microsoft.com/office/powerpoint/2010/main" val="3331211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7F36ED35-6BC4-41D6-9AD9-5436CE5BA590}" type="slidenum">
              <a:rPr lang="es-ES" smtClean="0"/>
              <a:t>11</a:t>
            </a:fld>
            <a:endParaRPr lang="es-ES"/>
          </a:p>
        </p:txBody>
      </p:sp>
    </p:spTree>
    <p:extLst>
      <p:ext uri="{BB962C8B-B14F-4D97-AF65-F5344CB8AC3E}">
        <p14:creationId xmlns:p14="http://schemas.microsoft.com/office/powerpoint/2010/main" val="3569972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lv-lv" sz="1400"/>
              <a:t>Pareizā atbilde ir B</a:t>
            </a:r>
          </a:p>
          <a:p>
            <a:pPr rtl="0"/>
            <a:r>
              <a:rPr lang="lv-lv" sz="1400"/>
              <a:t>2020. gada budžets bija aptuveni 172 miljardi eiro. Pēdējā pieņemtā DFS sasniedza </a:t>
            </a:r>
            <a:r>
              <a:rPr lang="lv-lv" sz="1200" kern="1200">
                <a:solidFill>
                  <a:schemeClr val="tx1"/>
                </a:solidFill>
                <a:effectLst/>
                <a:latin typeface="+mn-lt"/>
                <a:ea typeface="+mn-ea"/>
                <a:cs typeface="+mn-cs"/>
              </a:rPr>
              <a:t>1115 miljardus</a:t>
            </a:r>
            <a:r>
              <a:rPr lang="lv-lv" sz="1400"/>
              <a:t> EUR par 7 gadu laikposmu no 2014. līdz 2020. gadam</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400"/>
              <a:t>Gada budžets ir mazāks nekā dažās ES valstīs, piemēram, Austrijā vai Beļģijā.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400"/>
              <a:t>Valstu valdības ES vairāk nekā</a:t>
            </a:r>
            <a:r>
              <a:rPr lang="lv-lv" sz="1400" b="1"/>
              <a:t> </a:t>
            </a:r>
            <a:r>
              <a:rPr lang="lv-lv" sz="1400"/>
              <a:t>50 reizes tērē vairāk nekā ES, izmantojot savu budžetu;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400"/>
              <a:t>ES izdevumi veido mazāk nekā</a:t>
            </a:r>
            <a:r>
              <a:rPr lang="lv-lv" sz="1400" b="1"/>
              <a:t> </a:t>
            </a:r>
            <a:r>
              <a:rPr lang="lv-lv" sz="1400"/>
              <a:t>1 % no ES ekonomikas kopējās vērtības (visu ES dalībvalstu nacionālais kopienākums);</a:t>
            </a:r>
            <a:endParaRPr lang="es-ES" sz="1400" dirty="0"/>
          </a:p>
        </p:txBody>
      </p:sp>
      <p:sp>
        <p:nvSpPr>
          <p:cNvPr id="4" name="Marcador de número de diapositiva 3"/>
          <p:cNvSpPr>
            <a:spLocks noGrp="1"/>
          </p:cNvSpPr>
          <p:nvPr>
            <p:ph type="sldNum" sz="quarter" idx="10"/>
          </p:nvPr>
        </p:nvSpPr>
        <p:spPr/>
        <p:txBody>
          <a:bodyPr rtlCol="0"/>
          <a:lstStyle/>
          <a:p>
            <a:pPr rtl="0"/>
            <a:fld id="{D6AD18DF-A25A-4E6D-97B2-7DF73825049B}" type="slidenum">
              <a:rPr lang="es-ES" smtClean="0"/>
              <a:t>12</a:t>
            </a:fld>
            <a:endParaRPr lang="es-ES"/>
          </a:p>
        </p:txBody>
      </p:sp>
    </p:spTree>
    <p:extLst>
      <p:ext uri="{BB962C8B-B14F-4D97-AF65-F5344CB8AC3E}">
        <p14:creationId xmlns:p14="http://schemas.microsoft.com/office/powerpoint/2010/main" val="2167002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7F36ED35-6BC4-41D6-9AD9-5436CE5BA590}" type="slidenum">
              <a:rPr lang="es-ES" smtClean="0"/>
              <a:t>13</a:t>
            </a:fld>
            <a:endParaRPr lang="es-ES"/>
          </a:p>
        </p:txBody>
      </p:sp>
    </p:spTree>
    <p:extLst>
      <p:ext uri="{BB962C8B-B14F-4D97-AF65-F5344CB8AC3E}">
        <p14:creationId xmlns:p14="http://schemas.microsoft.com/office/powerpoint/2010/main" val="3660481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7F36ED35-6BC4-41D6-9AD9-5436CE5BA590}" type="slidenum">
              <a:rPr lang="es-ES" smtClean="0"/>
              <a:t>14</a:t>
            </a:fld>
            <a:endParaRPr lang="es-ES"/>
          </a:p>
        </p:txBody>
      </p:sp>
    </p:spTree>
    <p:extLst>
      <p:ext uri="{BB962C8B-B14F-4D97-AF65-F5344CB8AC3E}">
        <p14:creationId xmlns:p14="http://schemas.microsoft.com/office/powerpoint/2010/main" val="3468754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lv-lv" sz="1400"/>
              <a:t>Pareizā atbilde ir B) Vidējais ES iedzīvotājs ES budžetā maksā 240 EUR gadā (2018. gada dati), kas ir mazāk nekā vidējā kafijas tases cena.</a:t>
            </a:r>
          </a:p>
          <a:p>
            <a:pPr rtl="0"/>
            <a:endParaRPr lang="en-US" sz="1400" dirty="0"/>
          </a:p>
          <a:p>
            <a:pPr rtl="0"/>
            <a:endParaRPr lang="en-US" sz="1400" dirty="0"/>
          </a:p>
          <a:p>
            <a:pPr rtl="0"/>
            <a:endParaRPr lang="en-US" sz="1400" dirty="0"/>
          </a:p>
          <a:p>
            <a:pPr rtl="0"/>
            <a:r>
              <a:rPr lang="lv-lv" sz="1400"/>
              <a:t>ES budžets galvenokārt tiek izmantots investīcijām, atšķirībā no valstu valdībām, kuras galvenokārt izmanto sabiedrisko pakalpojumu sniegšanai un sociālā nodrošinājuma sistēmu finansēšanai</a:t>
            </a:r>
            <a:endParaRPr lang="es-ES_tradnl" sz="1400" dirty="0"/>
          </a:p>
          <a:p>
            <a:pPr rtl="0"/>
            <a:endParaRPr lang="es-ES" sz="1400" dirty="0"/>
          </a:p>
        </p:txBody>
      </p:sp>
      <p:sp>
        <p:nvSpPr>
          <p:cNvPr id="4" name="Marcador de número de diapositiva 3"/>
          <p:cNvSpPr>
            <a:spLocks noGrp="1"/>
          </p:cNvSpPr>
          <p:nvPr>
            <p:ph type="sldNum" sz="quarter" idx="10"/>
          </p:nvPr>
        </p:nvSpPr>
        <p:spPr/>
        <p:txBody>
          <a:bodyPr rtlCol="0"/>
          <a:lstStyle/>
          <a:p>
            <a:pPr rtl="0"/>
            <a:fld id="{D6AD18DF-A25A-4E6D-97B2-7DF73825049B}" type="slidenum">
              <a:rPr lang="es-ES" smtClean="0"/>
              <a:t>15</a:t>
            </a:fld>
            <a:endParaRPr lang="es-ES"/>
          </a:p>
        </p:txBody>
      </p:sp>
    </p:spTree>
    <p:extLst>
      <p:ext uri="{BB962C8B-B14F-4D97-AF65-F5344CB8AC3E}">
        <p14:creationId xmlns:p14="http://schemas.microsoft.com/office/powerpoint/2010/main" val="1736565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7F36ED35-6BC4-41D6-9AD9-5436CE5BA590}" type="slidenum">
              <a:rPr lang="es-ES" smtClean="0"/>
              <a:t>16</a:t>
            </a:fld>
            <a:endParaRPr lang="es-ES"/>
          </a:p>
        </p:txBody>
      </p:sp>
    </p:spTree>
    <p:extLst>
      <p:ext uri="{BB962C8B-B14F-4D97-AF65-F5344CB8AC3E}">
        <p14:creationId xmlns:p14="http://schemas.microsoft.com/office/powerpoint/2010/main" val="2014628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lv-lv" sz="1400"/>
              <a:t>Pareizā secība ir nākamajā slaidā</a:t>
            </a:r>
            <a:endParaRPr lang="es-ES" sz="1400" dirty="0"/>
          </a:p>
        </p:txBody>
      </p:sp>
      <p:sp>
        <p:nvSpPr>
          <p:cNvPr id="4" name="Marcador de número de diapositiva 3"/>
          <p:cNvSpPr>
            <a:spLocks noGrp="1"/>
          </p:cNvSpPr>
          <p:nvPr>
            <p:ph type="sldNum" sz="quarter" idx="10"/>
          </p:nvPr>
        </p:nvSpPr>
        <p:spPr/>
        <p:txBody>
          <a:bodyPr rtlCol="0"/>
          <a:lstStyle/>
          <a:p>
            <a:pPr rtl="0"/>
            <a:fld id="{D6AD18DF-A25A-4E6D-97B2-7DF73825049B}" type="slidenum">
              <a:rPr lang="es-ES" smtClean="0"/>
              <a:t>17</a:t>
            </a:fld>
            <a:endParaRPr lang="es-ES"/>
          </a:p>
        </p:txBody>
      </p:sp>
    </p:spTree>
    <p:extLst>
      <p:ext uri="{BB962C8B-B14F-4D97-AF65-F5344CB8AC3E}">
        <p14:creationId xmlns:p14="http://schemas.microsoft.com/office/powerpoint/2010/main" val="1522343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lvl="0" rtl="0"/>
            <a:r>
              <a:rPr lang="lv-lv" sz="1400">
                <a:solidFill>
                  <a:prstClr val="black"/>
                </a:solidFill>
              </a:rPr>
              <a:t>59,9 € — Ilgtspējīga izaugsme</a:t>
            </a:r>
          </a:p>
          <a:p>
            <a:pPr lvl="0" rtl="0"/>
            <a:r>
              <a:rPr lang="lv-lv" sz="1400">
                <a:solidFill>
                  <a:prstClr val="black"/>
                </a:solidFill>
              </a:rPr>
              <a:t>58,6 € — Ekonomiskā, sociālā un teritoriālā kohēzija</a:t>
            </a:r>
          </a:p>
          <a:p>
            <a:pPr lvl="0" rtl="0"/>
            <a:r>
              <a:rPr lang="lv-lv" sz="1400">
                <a:solidFill>
                  <a:prstClr val="black"/>
                </a:solidFill>
              </a:rPr>
              <a:t>25,3 € — Konkurētspēja izaugsmei un nodarbinātībai</a:t>
            </a:r>
          </a:p>
          <a:p>
            <a:pPr lvl="0" rtl="0"/>
            <a:r>
              <a:rPr lang="lv-lv" sz="1400">
                <a:solidFill>
                  <a:prstClr val="black"/>
                </a:solidFill>
              </a:rPr>
              <a:t>10,4 € — Globālā Eiropa</a:t>
            </a:r>
          </a:p>
          <a:p>
            <a:pPr lvl="0" rtl="0"/>
            <a:r>
              <a:rPr lang="lv-lv" sz="1400">
                <a:solidFill>
                  <a:prstClr val="black"/>
                </a:solidFill>
              </a:rPr>
              <a:t>10,3 € — Administrēšana</a:t>
            </a:r>
          </a:p>
          <a:p>
            <a:pPr lvl="0" rtl="0"/>
            <a:r>
              <a:rPr lang="lv-lv" sz="1400">
                <a:solidFill>
                  <a:prstClr val="black"/>
                </a:solidFill>
              </a:rPr>
              <a:t>7,2 € — Drošība un pilsonība</a:t>
            </a:r>
          </a:p>
          <a:p>
            <a:pPr lvl="0" rtl="0"/>
            <a:r>
              <a:rPr lang="lv-lv" sz="1400">
                <a:solidFill>
                  <a:prstClr val="black"/>
                </a:solidFill>
              </a:rPr>
              <a:t>0,6 € — Finanšu instrumenti</a:t>
            </a:r>
          </a:p>
          <a:p>
            <a:pPr lvl="0" rtl="0"/>
            <a:endParaRPr lang="en-US" sz="1400" dirty="0">
              <a:solidFill>
                <a:prstClr val="black"/>
              </a:solidFill>
            </a:endParaRPr>
          </a:p>
          <a:p>
            <a:pPr lvl="0" rtl="0"/>
            <a:r>
              <a:rPr lang="lv-lv" sz="1400">
                <a:solidFill>
                  <a:prstClr val="black"/>
                </a:solidFill>
              </a:rPr>
              <a:t>172,3 € — Kopā</a:t>
            </a:r>
          </a:p>
          <a:p>
            <a:pPr lvl="0" rtl="0"/>
            <a:r>
              <a:rPr lang="lv-lv" sz="1400" b="1">
                <a:solidFill>
                  <a:prstClr val="black"/>
                </a:solidFill>
              </a:rPr>
              <a:t>21 %</a:t>
            </a:r>
            <a:r>
              <a:rPr lang="lv-lv" sz="1400">
                <a:solidFill>
                  <a:prstClr val="black"/>
                </a:solidFill>
              </a:rPr>
              <a:t> — darbība klimata jomā (pētniecība, transports, enerģētika)</a:t>
            </a:r>
          </a:p>
          <a:p>
            <a:pPr rtl="0"/>
            <a:endParaRPr lang="es-ES" sz="1400" dirty="0"/>
          </a:p>
        </p:txBody>
      </p:sp>
      <p:sp>
        <p:nvSpPr>
          <p:cNvPr id="4" name="Marcador de número de diapositiva 3"/>
          <p:cNvSpPr>
            <a:spLocks noGrp="1"/>
          </p:cNvSpPr>
          <p:nvPr>
            <p:ph type="sldNum" sz="quarter" idx="10"/>
          </p:nvPr>
        </p:nvSpPr>
        <p:spPr/>
        <p:txBody>
          <a:bodyPr rtlCol="0"/>
          <a:lstStyle/>
          <a:p>
            <a:pPr rtl="0"/>
            <a:fld id="{D6AD18DF-A25A-4E6D-97B2-7DF73825049B}" type="slidenum">
              <a:rPr lang="es-ES" smtClean="0"/>
              <a:t>18</a:t>
            </a:fld>
            <a:endParaRPr lang="es-ES"/>
          </a:p>
        </p:txBody>
      </p:sp>
    </p:spTree>
    <p:extLst>
      <p:ext uri="{BB962C8B-B14F-4D97-AF65-F5344CB8AC3E}">
        <p14:creationId xmlns:p14="http://schemas.microsoft.com/office/powerpoint/2010/main" val="3994480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lv-lv"/>
              <a:t>Loģiski, ka tas ir proporcionāls attiecīgās DFS izdevumu kategorijām</a:t>
            </a:r>
            <a:endParaRPr lang="es-ES" dirty="0"/>
          </a:p>
        </p:txBody>
      </p:sp>
      <p:sp>
        <p:nvSpPr>
          <p:cNvPr id="4" name="Marcador de número de diapositiva 3"/>
          <p:cNvSpPr>
            <a:spLocks noGrp="1"/>
          </p:cNvSpPr>
          <p:nvPr>
            <p:ph type="sldNum" sz="quarter" idx="10"/>
          </p:nvPr>
        </p:nvSpPr>
        <p:spPr/>
        <p:txBody>
          <a:bodyPr rtlCol="0"/>
          <a:lstStyle/>
          <a:p>
            <a:pPr rtl="0"/>
            <a:fld id="{7F36ED35-6BC4-41D6-9AD9-5436CE5BA590}" type="slidenum">
              <a:rPr lang="es-ES" smtClean="0"/>
              <a:t>19</a:t>
            </a:fld>
            <a:endParaRPr lang="es-ES"/>
          </a:p>
        </p:txBody>
      </p:sp>
    </p:spTree>
    <p:extLst>
      <p:ext uri="{BB962C8B-B14F-4D97-AF65-F5344CB8AC3E}">
        <p14:creationId xmlns:p14="http://schemas.microsoft.com/office/powerpoint/2010/main" val="297006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7F36ED35-6BC4-41D6-9AD9-5436CE5BA590}" type="slidenum">
              <a:rPr lang="es-ES" smtClean="0"/>
              <a:t>2</a:t>
            </a:fld>
            <a:endParaRPr lang="es-ES"/>
          </a:p>
        </p:txBody>
      </p:sp>
    </p:spTree>
    <p:extLst>
      <p:ext uri="{BB962C8B-B14F-4D97-AF65-F5344CB8AC3E}">
        <p14:creationId xmlns:p14="http://schemas.microsoft.com/office/powerpoint/2010/main" val="3687623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algn="just" rtl="0"/>
            <a:r>
              <a:rPr lang="lv-lv" sz="1400"/>
              <a:t>LIFE programmas mērķis ir uzlabot ES vides un klimata politikas un tiesību aktu īstenošanu. Programma veicinās pāreju uz resursefektīvu, zemu oglekļa emisiju un pret klimata pārmaiņām noturīgu ekonomiku, vides kvalitātes aizsardzību un uzlabošanu, kā arī bioloģiskās daudzveidības samazināšanās apturēšanu un apvērsumu.</a:t>
            </a:r>
          </a:p>
          <a:p>
            <a:pPr algn="just" rtl="0"/>
            <a:r>
              <a:rPr lang="lv-lv" sz="1400"/>
              <a:t>Kopējās lauksaimniecības politikas “otrā pīlāra” mērķis ir palīdzēt uzlabot lauksaimniecības un mežsaimniecības konkurētspēju, aizsargāt vidi un laukus, uzlabot dzīves kvalitāti un lauku ekonomikas dažādošanu, kā arī atbalstīt vietējas pieejas lauku attīstībai.</a:t>
            </a:r>
            <a:endParaRPr lang="es-ES" sz="1400" dirty="0"/>
          </a:p>
        </p:txBody>
      </p:sp>
      <p:sp>
        <p:nvSpPr>
          <p:cNvPr id="4" name="Marcador de número de diapositiva 3"/>
          <p:cNvSpPr>
            <a:spLocks noGrp="1"/>
          </p:cNvSpPr>
          <p:nvPr>
            <p:ph type="sldNum" sz="quarter" idx="10"/>
          </p:nvPr>
        </p:nvSpPr>
        <p:spPr/>
        <p:txBody>
          <a:bodyPr rtlCol="0"/>
          <a:lstStyle/>
          <a:p>
            <a:pPr rtl="0"/>
            <a:fld id="{D6AD18DF-A25A-4E6D-97B2-7DF73825049B}" type="slidenum">
              <a:rPr lang="es-ES" smtClean="0"/>
              <a:t>20</a:t>
            </a:fld>
            <a:endParaRPr lang="es-ES"/>
          </a:p>
        </p:txBody>
      </p:sp>
    </p:spTree>
    <p:extLst>
      <p:ext uri="{BB962C8B-B14F-4D97-AF65-F5344CB8AC3E}">
        <p14:creationId xmlns:p14="http://schemas.microsoft.com/office/powerpoint/2010/main" val="1991745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algn="just" rtl="0"/>
            <a:r>
              <a:rPr lang="lv-lv" sz="1400"/>
              <a:t>Kohēzijas fonda</a:t>
            </a:r>
            <a:r>
              <a:rPr lang="lv-lv" sz="1400" b="1"/>
              <a:t> mērķis </a:t>
            </a:r>
            <a:r>
              <a:rPr lang="lv-lv" sz="1400"/>
              <a:t>ir samazināt ekonomisko un sociālo deficītu, kā arī stabilizēt ekonomiku tajās dalībvalstīs, kuru iekšzemes kopprodukts (IKP) uz vienu iedzīvotāju ir mazāks par 90 % no ES vidējā līmeņa. Reģionālās politikas mērķu sasniegšanai tiek izmantoti </a:t>
            </a:r>
            <a:r>
              <a:rPr lang="lv-lv" sz="1400" b="1"/>
              <a:t>Eiropas Reģionālās attīstības fonds un Eiropas Sociālais fonds</a:t>
            </a:r>
            <a:r>
              <a:rPr lang="lv-lv" sz="1400"/>
              <a:t>. Programma </a:t>
            </a:r>
            <a:r>
              <a:rPr lang="lv-lv" sz="1400" b="1"/>
              <a:t>COSME</a:t>
            </a:r>
            <a:r>
              <a:rPr lang="lv-lv" sz="1400"/>
              <a:t> </a:t>
            </a:r>
            <a:r>
              <a:rPr lang="lv-lv" sz="1400" b="1"/>
              <a:t>atbalsta MVU un veicina uzņēmējdarbību, atvieglojot piekļuvi finansējumam un tirgiem.</a:t>
            </a:r>
            <a:r>
              <a:rPr lang="lv-lv" sz="1400"/>
              <a:t> Programma Hercule III ir paredzēta, lai cīnītos pret krāpšanu, korupciju un citām nelikumīgām darbībām, kas ietekmē ES finanšu intereses, tostarp cīņai pret cigarešu kontrabandu un viltošanu. </a:t>
            </a:r>
            <a:r>
              <a:rPr lang="lv-lv" sz="1400" b="1"/>
              <a:t>Erasmus+</a:t>
            </a:r>
            <a:r>
              <a:rPr lang="lv-lv" sz="1400"/>
              <a:t> mērķis ir veicināt prasmes un nodarbinātības iespējas, nodrošinot finansējumu izglītības un apmācības personāla, kā arī jaunatnes darbinieku profesionālajai pilnveidei, kā arī sadarbībai starp universitātēm, koledžām un skolām. GALILEO</a:t>
            </a:r>
            <a:r>
              <a:rPr lang="lv-lv" sz="1400" b="1"/>
              <a:t> </a:t>
            </a:r>
            <a:r>
              <a:rPr lang="lv-lv" sz="1400"/>
              <a:t>programma ir Eiropas iniciatīva mūsdienīgas globālās satelītnavigācijas sistēmas izveidei. Programmas </a:t>
            </a:r>
            <a:r>
              <a:rPr lang="lv-lv" sz="1400" b="1"/>
              <a:t>“Apvārsnis 2020”</a:t>
            </a:r>
            <a:r>
              <a:rPr lang="lv-lv" sz="1400"/>
              <a:t>  mērķis ir nodrošināt Eiropas konkurētspēju pasaulē, stiprināt tās pozīcijas zinātnē un rūpniecisko vadošo lomu inovāciju jomā, nodrošinot lielas investīcijas galvenajās tehnoloģijās un atbalstot MVU. </a:t>
            </a:r>
            <a:endParaRPr lang="es-ES" sz="1400" dirty="0"/>
          </a:p>
        </p:txBody>
      </p:sp>
      <p:sp>
        <p:nvSpPr>
          <p:cNvPr id="4" name="Marcador de número de diapositiva 3"/>
          <p:cNvSpPr>
            <a:spLocks noGrp="1"/>
          </p:cNvSpPr>
          <p:nvPr>
            <p:ph type="sldNum" sz="quarter" idx="10"/>
          </p:nvPr>
        </p:nvSpPr>
        <p:spPr/>
        <p:txBody>
          <a:bodyPr rtlCol="0"/>
          <a:lstStyle/>
          <a:p>
            <a:pPr rtl="0"/>
            <a:fld id="{D6AD18DF-A25A-4E6D-97B2-7DF73825049B}" type="slidenum">
              <a:rPr lang="es-ES" smtClean="0"/>
              <a:t>21</a:t>
            </a:fld>
            <a:endParaRPr lang="es-ES"/>
          </a:p>
        </p:txBody>
      </p:sp>
    </p:spTree>
    <p:extLst>
      <p:ext uri="{BB962C8B-B14F-4D97-AF65-F5344CB8AC3E}">
        <p14:creationId xmlns:p14="http://schemas.microsoft.com/office/powerpoint/2010/main" val="1207935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lv-lv" sz="1400" b="1"/>
              <a:t>Patvēruma, migrācijas un integrācijas fonds</a:t>
            </a:r>
            <a:r>
              <a:rPr lang="lv-lv" sz="1400"/>
              <a:t> atbalsta darbības, kas attiecas uz visiem migrācijas aspektiem, tostarp patvērumu, legālo migrāciju, integrāciju un to trešo valstu valstspiederīgo atgriešanos, kuri uzturas nelikumīgi. Programma</a:t>
            </a:r>
            <a:r>
              <a:rPr lang="lv-lv" sz="1400" b="1"/>
              <a:t> “Radošā Eiropa”</a:t>
            </a:r>
            <a:r>
              <a:rPr lang="lv-lv" sz="1400"/>
              <a:t> atbalsta Eiropas kino un kultūras un radošo nozari. Iekšējās drošības fonds</a:t>
            </a:r>
            <a:r>
              <a:rPr lang="lv-lv" sz="1400" b="1"/>
              <a:t> atbalsta Iekšējās drošības stratēģijas ieviešanu un ES pieeju tiesībaizsardzības iestāžu sadarbībai, tostarp Savienības ārējo robežu pārvaldībai.</a:t>
            </a:r>
            <a:r>
              <a:rPr lang="lv-lv" sz="1400"/>
              <a:t> </a:t>
            </a:r>
            <a:r>
              <a:rPr lang="lv-lv" sz="1400" b="1"/>
              <a:t>Attīstības sadarbības instruments</a:t>
            </a:r>
            <a:r>
              <a:rPr lang="lv-lv" sz="1400"/>
              <a:t> ir vērsts uz nabadzības apkarošanu jaunattīstības valstīs. Eiropas kaimiņattiecību instruments</a:t>
            </a:r>
            <a:r>
              <a:rPr lang="lv-lv" sz="1400" b="1"/>
              <a:t> veicina pastiprinātu politisko sadarbību un progresīvu ekonomisko integrāciju starp Savienību un tās kaimiņvalstīm.</a:t>
            </a:r>
            <a:r>
              <a:rPr lang="lv-lv" sz="1400"/>
              <a:t> Pirmspievienošanās instruments</a:t>
            </a:r>
            <a:r>
              <a:rPr lang="lv-lv" sz="1400" b="1"/>
              <a:t> </a:t>
            </a:r>
            <a:r>
              <a:rPr lang="lv-lv" sz="1400"/>
              <a:t>sniedz finansiālu atbalstu paplašināšanās valstīm, gatavojoties iestājai ES.</a:t>
            </a:r>
            <a:endParaRPr lang="es-ES" sz="1400" dirty="0"/>
          </a:p>
        </p:txBody>
      </p:sp>
      <p:sp>
        <p:nvSpPr>
          <p:cNvPr id="4" name="Marcador de número de diapositiva 3"/>
          <p:cNvSpPr>
            <a:spLocks noGrp="1"/>
          </p:cNvSpPr>
          <p:nvPr>
            <p:ph type="sldNum" sz="quarter" idx="10"/>
          </p:nvPr>
        </p:nvSpPr>
        <p:spPr/>
        <p:txBody>
          <a:bodyPr rtlCol="0"/>
          <a:lstStyle/>
          <a:p>
            <a:pPr rtl="0"/>
            <a:fld id="{D6AD18DF-A25A-4E6D-97B2-7DF73825049B}" type="slidenum">
              <a:rPr lang="es-ES" smtClean="0"/>
              <a:t>22</a:t>
            </a:fld>
            <a:endParaRPr lang="es-ES"/>
          </a:p>
        </p:txBody>
      </p:sp>
    </p:spTree>
    <p:extLst>
      <p:ext uri="{BB962C8B-B14F-4D97-AF65-F5344CB8AC3E}">
        <p14:creationId xmlns:p14="http://schemas.microsoft.com/office/powerpoint/2010/main" val="2095188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a:solidFill>
                  <a:schemeClr val="tx1"/>
                </a:solidFill>
                <a:effectLst/>
                <a:latin typeface="+mn-lt"/>
                <a:ea typeface="+mn-ea"/>
                <a:cs typeface="+mn-cs"/>
              </a:rPr>
              <a:t>2018. gada maijā Komisija iesniedza savu priekšlikumu 2021.–2027. gada ilgtermiņa budžetam (DFS), kas ir cieši pielāgots Savienības politiskajām prioritātēm 27 dalībvalstīs un ņemot vērā Apvienotās Karalistes izstāšanās sekas uz budžetu.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a:solidFill>
                  <a:schemeClr val="tx1"/>
                </a:solidFill>
                <a:effectLst/>
                <a:latin typeface="+mn-lt"/>
                <a:ea typeface="+mn-ea"/>
                <a:cs typeface="+mn-cs"/>
              </a:rPr>
              <a:t>2020. gada maijā pēc sanitārās krīzes Komisija nāca klajā ar pārskatītu</a:t>
            </a:r>
            <a:r>
              <a:rPr lang="lv-lv"/>
              <a:t> </a:t>
            </a:r>
            <a:r>
              <a:rPr lang="lv-lv" sz="1200" kern="1200">
                <a:solidFill>
                  <a:schemeClr val="tx1"/>
                </a:solidFill>
                <a:effectLst/>
                <a:latin typeface="+mn-lt"/>
                <a:ea typeface="+mn-ea"/>
                <a:cs typeface="+mn-cs"/>
              </a:rPr>
              <a:t>priekšlikumu, pievienojot nākamās paaudzes ES — ārkārtas pagaidu atveseļošanas instrumentu, lai palīdzētu novērst koronavīrusa pandēmijas radītos tūlītējos ekonomiskos un sociālos zaudējumus un sāktu atveseļošanos. Saskaņā ar priekšlikumu Komisija naudu aizņemtos finanšu tirgos. Lai nodrošinātu </a:t>
            </a:r>
            <a:r>
              <a:rPr lang="lv-lv" sz="1200" u="sng" kern="1200">
                <a:solidFill>
                  <a:schemeClr val="tx1"/>
                </a:solidFill>
                <a:effectLst/>
                <a:latin typeface="+mn-lt"/>
                <a:ea typeface="+mn-ea"/>
                <a:cs typeface="+mn-cs"/>
                <a:hlinkClick r:id="rId3"/>
              </a:rPr>
              <a:t>atveseļošanas plāna</a:t>
            </a:r>
            <a:r>
              <a:rPr lang="lv-lv" sz="1200" kern="1200">
                <a:solidFill>
                  <a:schemeClr val="tx1"/>
                </a:solidFill>
                <a:effectLst/>
                <a:latin typeface="+mn-lt"/>
                <a:ea typeface="+mn-ea"/>
                <a:cs typeface="+mn-cs"/>
              </a:rPr>
              <a:t> efektīvu īstenošanu , Komisija ierosina dažādus instrumentus, kas sakārtoti trīs pīlāros.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rtl="0"/>
            <a:r>
              <a:rPr lang="lv-lv" sz="1200" kern="1200">
                <a:solidFill>
                  <a:schemeClr val="tx1"/>
                </a:solidFill>
                <a:effectLst/>
                <a:latin typeface="+mn-lt"/>
                <a:ea typeface="+mn-ea"/>
                <a:cs typeface="+mn-cs"/>
              </a:rPr>
              <a:t>Īpašā Eiropadomes sanāksmē 2020. gada jūlijā ES vadītāji panāca vienošanos par atveseļošanas paketi un Eiropas budžetu. Ar Eiropas Parlamentu turpinās sarunas.</a:t>
            </a:r>
          </a:p>
        </p:txBody>
      </p:sp>
      <p:sp>
        <p:nvSpPr>
          <p:cNvPr id="4" name="Marcador de número de diapositiva 3"/>
          <p:cNvSpPr>
            <a:spLocks noGrp="1"/>
          </p:cNvSpPr>
          <p:nvPr>
            <p:ph type="sldNum" sz="quarter" idx="10"/>
          </p:nvPr>
        </p:nvSpPr>
        <p:spPr/>
        <p:txBody>
          <a:bodyPr rtlCol="0"/>
          <a:lstStyle/>
          <a:p>
            <a:pPr rtl="0"/>
            <a:fld id="{7F36ED35-6BC4-41D6-9AD9-5436CE5BA590}" type="slidenum">
              <a:rPr lang="es-ES" smtClean="0"/>
              <a:t>23</a:t>
            </a:fld>
            <a:endParaRPr lang="es-ES"/>
          </a:p>
        </p:txBody>
      </p:sp>
    </p:spTree>
    <p:extLst>
      <p:ext uri="{BB962C8B-B14F-4D97-AF65-F5344CB8AC3E}">
        <p14:creationId xmlns:p14="http://schemas.microsoft.com/office/powerpoint/2010/main" val="1452452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lv-lv"/>
              <a:t>Savā sanāksmē īpašā samitā Briselē 2020. gada 21. jūlijā ES vadītāji vienojās par kopējo budžetu 1824,3 miljardu eiro apmērā, kas apvieno DFS (1074,3 miljardus) un tā saukto nākamās paaudzes ES (750 miljardus eiro) vienreizējo ārkārtas instrumentu. . Pakete palīdzēs atjaunot ES pēc pandēmijas un atbalstīs ieguldījumus pārejā uz zaļo un digitālo.</a:t>
            </a:r>
          </a:p>
          <a:p>
            <a:pPr rtl="0"/>
            <a:endParaRPr lang="es-ES_tradnl" baseline="0" dirty="0"/>
          </a:p>
          <a:p>
            <a:pPr rtl="0"/>
            <a:r>
              <a:rPr lang="lv-lv"/>
              <a:t>(Komisijas 2018. gada DFS priekšlikums bija tikai 1279 miljardi)</a:t>
            </a:r>
          </a:p>
          <a:p>
            <a:pPr rtl="0"/>
            <a:endParaRPr lang="es-ES_tradnl" baseline="0" dirty="0"/>
          </a:p>
          <a:p>
            <a:pPr rtl="0"/>
            <a:endParaRPr lang="es-ES_tradnl" baseline="0" dirty="0"/>
          </a:p>
          <a:p>
            <a:pPr rtl="0"/>
            <a:endParaRPr lang="es-ES" dirty="0"/>
          </a:p>
        </p:txBody>
      </p:sp>
      <p:sp>
        <p:nvSpPr>
          <p:cNvPr id="4" name="Marcador de número de diapositiva 3"/>
          <p:cNvSpPr>
            <a:spLocks noGrp="1"/>
          </p:cNvSpPr>
          <p:nvPr>
            <p:ph type="sldNum" sz="quarter" idx="10"/>
          </p:nvPr>
        </p:nvSpPr>
        <p:spPr/>
        <p:txBody>
          <a:bodyPr rtlCol="0"/>
          <a:lstStyle/>
          <a:p>
            <a:pPr rtl="0"/>
            <a:fld id="{7F36ED35-6BC4-41D6-9AD9-5436CE5BA590}" type="slidenum">
              <a:rPr lang="es-ES" smtClean="0"/>
              <a:t>24</a:t>
            </a:fld>
            <a:endParaRPr lang="es-ES"/>
          </a:p>
        </p:txBody>
      </p:sp>
    </p:spTree>
    <p:extLst>
      <p:ext uri="{BB962C8B-B14F-4D97-AF65-F5344CB8AC3E}">
        <p14:creationId xmlns:p14="http://schemas.microsoft.com/office/powerpoint/2010/main" val="1682723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lv-lv"/>
              <a:t>https://www.consilium.europa.eu/en/eu-budget-story/</a:t>
            </a:r>
          </a:p>
        </p:txBody>
      </p:sp>
      <p:sp>
        <p:nvSpPr>
          <p:cNvPr id="4" name="Marcador de número de diapositiva 3"/>
          <p:cNvSpPr>
            <a:spLocks noGrp="1"/>
          </p:cNvSpPr>
          <p:nvPr>
            <p:ph type="sldNum" sz="quarter" idx="10"/>
          </p:nvPr>
        </p:nvSpPr>
        <p:spPr/>
        <p:txBody>
          <a:bodyPr rtlCol="0"/>
          <a:lstStyle/>
          <a:p>
            <a:pPr rtl="0"/>
            <a:fld id="{7F36ED35-6BC4-41D6-9AD9-5436CE5BA590}" type="slidenum">
              <a:rPr lang="es-ES" smtClean="0"/>
              <a:t>25</a:t>
            </a:fld>
            <a:endParaRPr lang="es-ES"/>
          </a:p>
        </p:txBody>
      </p:sp>
    </p:spTree>
    <p:extLst>
      <p:ext uri="{BB962C8B-B14F-4D97-AF65-F5344CB8AC3E}">
        <p14:creationId xmlns:p14="http://schemas.microsoft.com/office/powerpoint/2010/main" val="834000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_tradnl" sz="1200" b="0" i="0" u="none" strike="noStrike" kern="1200" baseline="0" dirty="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rtlCol="0"/>
          <a:lstStyle/>
          <a:p>
            <a:pPr rtl="0"/>
            <a:fld id="{7F36ED35-6BC4-41D6-9AD9-5436CE5BA590}" type="slidenum">
              <a:rPr lang="es-ES" smtClean="0"/>
              <a:t>26</a:t>
            </a:fld>
            <a:endParaRPr lang="es-ES"/>
          </a:p>
        </p:txBody>
      </p:sp>
    </p:spTree>
    <p:extLst>
      <p:ext uri="{BB962C8B-B14F-4D97-AF65-F5344CB8AC3E}">
        <p14:creationId xmlns:p14="http://schemas.microsoft.com/office/powerpoint/2010/main" val="247266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7F36ED35-6BC4-41D6-9AD9-5436CE5BA590}" type="slidenum">
              <a:rPr lang="es-ES" smtClean="0"/>
              <a:t>27</a:t>
            </a:fld>
            <a:endParaRPr lang="es-ES"/>
          </a:p>
        </p:txBody>
      </p:sp>
    </p:spTree>
    <p:extLst>
      <p:ext uri="{BB962C8B-B14F-4D97-AF65-F5344CB8AC3E}">
        <p14:creationId xmlns:p14="http://schemas.microsoft.com/office/powerpoint/2010/main" val="4023708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a:t>Arvien vairāk centienu pret krāpšanu tiek vērsti ne tikai uz budžeta izdevumu, bet arī ieņēmumu daļu (piemēram, PVN karuseļveida krāpšana)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rtl="0"/>
            <a:r>
              <a:rPr lang="lv-lv" sz="1200" kern="1200">
                <a:solidFill>
                  <a:schemeClr val="tx1"/>
                </a:solidFill>
                <a:effectLst/>
                <a:latin typeface="+mn-lt"/>
                <a:ea typeface="+mn-ea"/>
                <a:cs typeface="+mn-cs"/>
              </a:rPr>
              <a:t>Pašu resursus var iedalīt šādās kategorijās (iekavās norādītā kopējo ieņēmumu daļa, par 2013. gadu (atjaunināts) </a:t>
            </a:r>
          </a:p>
          <a:p>
            <a:pPr marL="171450" indent="-171450" rtl="0">
              <a:buFontTx/>
              <a:buChar char="-"/>
            </a:pPr>
            <a:r>
              <a:rPr lang="lv-lv" sz="1200" kern="1200">
                <a:solidFill>
                  <a:schemeClr val="tx1"/>
                </a:solidFill>
                <a:effectLst/>
                <a:latin typeface="+mn-lt"/>
                <a:ea typeface="+mn-ea"/>
                <a:cs typeface="+mn-cs"/>
              </a:rPr>
              <a:t>Tradicionālie pašu resursi = galvenokārt muitas nodokļi un cukura nodevas (10.3 %); </a:t>
            </a:r>
          </a:p>
          <a:p>
            <a:pPr marL="171450" indent="-171450" rtl="0">
              <a:buFontTx/>
              <a:buChar char="-"/>
            </a:pPr>
            <a:r>
              <a:rPr lang="lv-lv" sz="1200" kern="1200">
                <a:solidFill>
                  <a:schemeClr val="tx1"/>
                </a:solidFill>
                <a:effectLst/>
                <a:latin typeface="+mn-lt"/>
                <a:ea typeface="+mn-ea"/>
                <a:cs typeface="+mn-cs"/>
              </a:rPr>
              <a:t>PVN resurss (10,2 %); </a:t>
            </a:r>
          </a:p>
          <a:p>
            <a:pPr marL="171450" indent="-171450" rtl="0">
              <a:buFontTx/>
              <a:buChar char="-"/>
            </a:pPr>
            <a:r>
              <a:rPr lang="lv-lv" sz="1200" kern="1200">
                <a:solidFill>
                  <a:schemeClr val="tx1"/>
                </a:solidFill>
                <a:effectLst/>
                <a:latin typeface="+mn-lt"/>
                <a:ea typeface="+mn-ea"/>
                <a:cs typeface="+mn-cs"/>
              </a:rPr>
              <a:t>un NKI resurss (76,7 %). Šis resurss ir līdzsvarojošais resurss, kas nodrošina, ka budžets vienmēr ir līdzsvarā. </a:t>
            </a:r>
          </a:p>
          <a:p>
            <a:pPr marL="171450" indent="-171450" rtl="0">
              <a:buFontTx/>
              <a:buChar char="-"/>
            </a:pPr>
            <a:r>
              <a:rPr lang="lv-lv" sz="1200" kern="1200">
                <a:solidFill>
                  <a:schemeClr val="tx1"/>
                </a:solidFill>
                <a:effectLst/>
                <a:latin typeface="+mn-lt"/>
                <a:ea typeface="+mn-ea"/>
                <a:cs typeface="+mn-cs"/>
              </a:rPr>
              <a:t>Pārējie Ieņēmumi (2,8 %)</a:t>
            </a:r>
            <a:endParaRPr lang="es-ES" sz="1400" dirty="0"/>
          </a:p>
        </p:txBody>
      </p:sp>
      <p:sp>
        <p:nvSpPr>
          <p:cNvPr id="4" name="Marcador de número de diapositiva 3"/>
          <p:cNvSpPr>
            <a:spLocks noGrp="1"/>
          </p:cNvSpPr>
          <p:nvPr>
            <p:ph type="sldNum" sz="quarter" idx="10"/>
          </p:nvPr>
        </p:nvSpPr>
        <p:spPr/>
        <p:txBody>
          <a:bodyPr rtlCol="0"/>
          <a:lstStyle/>
          <a:p>
            <a:pPr rtl="0"/>
            <a:fld id="{7F36ED35-6BC4-41D6-9AD9-5436CE5BA590}" type="slidenum">
              <a:rPr lang="es-ES" smtClean="0"/>
              <a:t>28</a:t>
            </a:fld>
            <a:endParaRPr lang="es-ES"/>
          </a:p>
        </p:txBody>
      </p:sp>
    </p:spTree>
    <p:extLst>
      <p:ext uri="{BB962C8B-B14F-4D97-AF65-F5344CB8AC3E}">
        <p14:creationId xmlns:p14="http://schemas.microsoft.com/office/powerpoint/2010/main" val="665889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lv-lv" sz="1400"/>
              <a:t>Lielākā TOR daļa: Uz NKI balstīti pašu resursi</a:t>
            </a:r>
            <a:endParaRPr lang="es-ES_tradnl" sz="1400" dirty="0"/>
          </a:p>
          <a:p>
            <a:pPr rtl="0"/>
            <a:r>
              <a:rPr lang="lv-lv" sz="1400"/>
              <a:t>(Apvienotās Karalistes ieguldījums tiks zaudēts)</a:t>
            </a:r>
            <a:endParaRPr lang="es-ES" sz="1400" dirty="0"/>
          </a:p>
        </p:txBody>
      </p:sp>
      <p:sp>
        <p:nvSpPr>
          <p:cNvPr id="4" name="Marcador de número de diapositiva 3"/>
          <p:cNvSpPr>
            <a:spLocks noGrp="1"/>
          </p:cNvSpPr>
          <p:nvPr>
            <p:ph type="sldNum" sz="quarter" idx="10"/>
          </p:nvPr>
        </p:nvSpPr>
        <p:spPr/>
        <p:txBody>
          <a:bodyPr rtlCol="0"/>
          <a:lstStyle/>
          <a:p>
            <a:pPr rtl="0"/>
            <a:fld id="{D6AD18DF-A25A-4E6D-97B2-7DF73825049B}" type="slidenum">
              <a:rPr lang="es-ES" smtClean="0"/>
              <a:t>29</a:t>
            </a:fld>
            <a:endParaRPr lang="es-ES"/>
          </a:p>
        </p:txBody>
      </p:sp>
    </p:spTree>
    <p:extLst>
      <p:ext uri="{BB962C8B-B14F-4D97-AF65-F5344CB8AC3E}">
        <p14:creationId xmlns:p14="http://schemas.microsoft.com/office/powerpoint/2010/main" val="2417975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lv-lv"/>
              <a:t>Ne tikai izdevumi, bet arī ieņēmumi un aktīvi (piemēram, PVN izkrāpšana, cigaretes). Šajā ziņā Direktīvas 1. apsvērums. Savienības finanšu interešu aizsardzība attiecas ne tikai uz budžeta apropriāciju pārvaldību, bet arī uz visiem pasākumiem, kas negatīvi ietekmē vai draud negatīvi ietekmēt tās un dalībvalstu aktīvus, ciktāl ka šie pasākumi ir saistīti ar Savienības politiku.</a:t>
            </a:r>
          </a:p>
          <a:p>
            <a:pPr rtl="0"/>
            <a:endParaRPr lang="es-ES_trad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a:solidFill>
                  <a:schemeClr val="tx1"/>
                </a:solidFill>
                <a:latin typeface="+mn-lt"/>
                <a:ea typeface="+mn-ea"/>
                <a:cs typeface="+mn-cs"/>
              </a:rPr>
              <a:t>Taricco spriedums, 41. punkts. Jēdziens “krāpšana” ir definēts FIA konvencijas 1. pantā kā “jebkura tīša darbība vai bezdarbība, kas saistīta ar [..] nepatiesu, nepareizu vai nepilnīgu paziņojumu vai dokumentu izmantošanu vai uzrādīšanu, kuras rezultātā tiek nelikumīgi piesavināti vai nelikumīgi saglabāti līdzekļi no Eiropas [Savienības] vispārējā budžeta vai budžeti, ko pārvalda Eiropas [Savienība] vai tās vārdā”. Tādējādi koncepcija aptver ieņēmumus, kas gūti, piemērojot vienotu likmi saskaņotajām PVN aprēķinu bāzēm, kas noteiktas saskaņā ar ES noteikumiem. Šo secinājumu nevar apšaubīt apstāklis, ka PVN netiek iekasēts tieši uz Eiropas Savienības rēķina, jo FIA konvencijas 1. pantā īpaši nav paredzēts šāds nosacījums, kas būtu pretrunā šīs konvencijas mērķim enerģiski. krāpšanas apkarošana, kas ietekmē Eiropas Savienības finanšu intereses.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a:solidFill>
                  <a:schemeClr val="tx1"/>
                </a:solidFill>
                <a:latin typeface="+mn-lt"/>
                <a:ea typeface="+mn-ea"/>
                <a:cs typeface="+mn-cs"/>
              </a:rPr>
              <a:t>https://curia.europa.eu/juris/document/document.jsf;jsessionid=63D84AC729DC4DFF9EA1F49299C21E0C?text=&amp;docid=167061&amp;pageIndex=0&amp;doclang=LV&amp;mode=lst&amp;dir=&amp;occ=first&amp;part=1&amp;cid=10194001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rtl="0"/>
            <a:endParaRPr lang="es-ES" dirty="0"/>
          </a:p>
        </p:txBody>
      </p:sp>
      <p:sp>
        <p:nvSpPr>
          <p:cNvPr id="4" name="Marcador de número de diapositiva 3"/>
          <p:cNvSpPr>
            <a:spLocks noGrp="1"/>
          </p:cNvSpPr>
          <p:nvPr>
            <p:ph type="sldNum" sz="quarter" idx="10"/>
          </p:nvPr>
        </p:nvSpPr>
        <p:spPr/>
        <p:txBody>
          <a:bodyPr rtlCol="0"/>
          <a:lstStyle/>
          <a:p>
            <a:pPr rtl="0"/>
            <a:fld id="{7F36ED35-6BC4-41D6-9AD9-5436CE5BA590}" type="slidenum">
              <a:rPr lang="es-ES" smtClean="0"/>
              <a:t>3</a:t>
            </a:fld>
            <a:endParaRPr lang="es-ES"/>
          </a:p>
        </p:txBody>
      </p:sp>
    </p:spTree>
    <p:extLst>
      <p:ext uri="{BB962C8B-B14F-4D97-AF65-F5344CB8AC3E}">
        <p14:creationId xmlns:p14="http://schemas.microsoft.com/office/powerpoint/2010/main" val="1544067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kern="1200">
                <a:solidFill>
                  <a:schemeClr val="tx1"/>
                </a:solidFill>
                <a:latin typeface="+mn-lt"/>
                <a:ea typeface="+mn-ea"/>
                <a:cs typeface="+mn-cs"/>
              </a:rPr>
              <a:t>Lai finansētu Jaunās paaudzes ES, ES kopīgi aizņemsies finansējumu no finanšu tirgiem.</a:t>
            </a:r>
            <a:r>
              <a:rPr lang="lv-lv"/>
              <a:t> Iegūtie līdzekļi būs jāatmaksā no nākamajiem ES budžetiem – ne ātrāk par 2028. gadu un ne pēc 2058. gada.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a:t>Lai palīdzētu maksāt šo kopējo parādu, ir ierosināta jaunu pašu resursu ieviešana.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a:t>Tie varētu ietvert jaunus pašu resursus, kuru pamatā ir emisijas kvotu tirdzniecības sistēma, oglekļa robežu regulēšanas mehānismu un pašu resursus, kuru pamatā ir lielu uzņēmumu darbība.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a:t> Tas varētu ietvert arī jaunu digitālo nodokli, pamatojoties uz Ekonomiskās sadarbības un attīstības organizācijas (ESAO) paveikto. Komisija aktīvi atbalsta ESAO un G20 vadītās diskusijas un ir gatava rīkoties, ja netiks panākta globāla vienošanās.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a:t>Tie būs papildinājums Komisijas priekšlikumiem par pašu resursiem, kuru pamatā ir vienkāršots pievienotās vērtības nodoklis un nepārstrādāta plastmasa. </a:t>
            </a:r>
            <a:endParaRPr lang="es-ES" dirty="0"/>
          </a:p>
        </p:txBody>
      </p:sp>
      <p:sp>
        <p:nvSpPr>
          <p:cNvPr id="4" name="Marcador de número de diapositiva 3"/>
          <p:cNvSpPr>
            <a:spLocks noGrp="1"/>
          </p:cNvSpPr>
          <p:nvPr>
            <p:ph type="sldNum" sz="quarter" idx="10"/>
          </p:nvPr>
        </p:nvSpPr>
        <p:spPr/>
        <p:txBody>
          <a:bodyPr rtlCol="0"/>
          <a:lstStyle/>
          <a:p>
            <a:pPr rtl="0"/>
            <a:fld id="{7F36ED35-6BC4-41D6-9AD9-5436CE5BA590}" type="slidenum">
              <a:rPr lang="es-ES" smtClean="0"/>
              <a:t>30</a:t>
            </a:fld>
            <a:endParaRPr lang="es-ES"/>
          </a:p>
        </p:txBody>
      </p:sp>
    </p:spTree>
    <p:extLst>
      <p:ext uri="{BB962C8B-B14F-4D97-AF65-F5344CB8AC3E}">
        <p14:creationId xmlns:p14="http://schemas.microsoft.com/office/powerpoint/2010/main" val="2666594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sz="1400" dirty="0"/>
          </a:p>
        </p:txBody>
      </p:sp>
      <p:sp>
        <p:nvSpPr>
          <p:cNvPr id="4" name="Marcador de número de diapositiva 3"/>
          <p:cNvSpPr>
            <a:spLocks noGrp="1"/>
          </p:cNvSpPr>
          <p:nvPr>
            <p:ph type="sldNum" sz="quarter" idx="10"/>
          </p:nvPr>
        </p:nvSpPr>
        <p:spPr/>
        <p:txBody>
          <a:bodyPr rtlCol="0"/>
          <a:lstStyle/>
          <a:p>
            <a:pPr rtl="0"/>
            <a:fld id="{D6AD18DF-A25A-4E6D-97B2-7DF73825049B}" type="slidenum">
              <a:rPr lang="es-ES" smtClean="0"/>
              <a:t>31</a:t>
            </a:fld>
            <a:endParaRPr lang="es-ES"/>
          </a:p>
        </p:txBody>
      </p:sp>
    </p:spTree>
    <p:extLst>
      <p:ext uri="{BB962C8B-B14F-4D97-AF65-F5344CB8AC3E}">
        <p14:creationId xmlns:p14="http://schemas.microsoft.com/office/powerpoint/2010/main" val="4236915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7F36ED35-6BC4-41D6-9AD9-5436CE5BA590}" type="slidenum">
              <a:rPr lang="es-ES" smtClean="0"/>
              <a:t>32</a:t>
            </a:fld>
            <a:endParaRPr lang="es-ES"/>
          </a:p>
        </p:txBody>
      </p:sp>
    </p:spTree>
    <p:extLst>
      <p:ext uri="{BB962C8B-B14F-4D97-AF65-F5344CB8AC3E}">
        <p14:creationId xmlns:p14="http://schemas.microsoft.com/office/powerpoint/2010/main" val="3943349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lv-lv"/>
              <a:t>LESD 318. pants nosaka, ka Komisijai ir jāiesniedz Padomei un Eiropas Parlamentam gada pārskati un finanšu pārskats par aktīviem un pasīviem. Ar 285., 286. un 287. pantu ir izveidota neatkarīga Revīzijas palāta, kas veic ikgadējo revīziju un katru gadu ziņo Parlamentam un Padomei. 319. pants piešķir Eiropas Parlamentam pilnvaras sniegt Komisijai apstiprinājumu par budžeta izpildi pēc Padomes ieteikuma un ņemot vērā Eiropas Revīzijas palātas (turpmāk “Palāta”) darbu un Komisijas darbu. Komisija. Parlamentam budžeta izpildes apstiprināšanas procedūrā palīdz Palāta, kas “veic Savienības revīziju” (LESD 285. pants). Tiesa ir neatkarīga Savienības iestāde (286. pants), un tā palīdz Eiropas Parlamentam un Padomei īstenot budžeta izpildes kontroles pilnvaras (287. pants).</a:t>
            </a:r>
            <a:endParaRPr lang="es-ES" dirty="0"/>
          </a:p>
        </p:txBody>
      </p:sp>
      <p:sp>
        <p:nvSpPr>
          <p:cNvPr id="4" name="Marcador de número de diapositiva 3"/>
          <p:cNvSpPr>
            <a:spLocks noGrp="1"/>
          </p:cNvSpPr>
          <p:nvPr>
            <p:ph type="sldNum" sz="quarter" idx="10"/>
          </p:nvPr>
        </p:nvSpPr>
        <p:spPr/>
        <p:txBody>
          <a:bodyPr rtlCol="0"/>
          <a:lstStyle/>
          <a:p>
            <a:pPr rtl="0"/>
            <a:fld id="{D6AD18DF-A25A-4E6D-97B2-7DF73825049B}" type="slidenum">
              <a:rPr lang="es-ES" smtClean="0"/>
              <a:t>33</a:t>
            </a:fld>
            <a:endParaRPr lang="es-ES"/>
          </a:p>
        </p:txBody>
      </p:sp>
    </p:spTree>
    <p:extLst>
      <p:ext uri="{BB962C8B-B14F-4D97-AF65-F5344CB8AC3E}">
        <p14:creationId xmlns:p14="http://schemas.microsoft.com/office/powerpoint/2010/main" val="32176083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lv-lv"/>
              <a:t>Netiešās pārvaldības PIEMĒRS:</a:t>
            </a:r>
          </a:p>
          <a:p>
            <a:pPr rtl="0"/>
            <a:r>
              <a:rPr lang="lv-lv"/>
              <a:t> Komisijas lēmums, ar ko Inovāciju fonda ieņēmumu pārvaldību deleģē EIB - COM(2020) 1892, kas izveidots, lai atbalstītu projektus ar zemu oglekļa emisiju līmeni un klimata pāreju, ko finansē no kvotu izsoles saskaņā ar Emisiju tirdzniecības sistēmas direktīvu.</a:t>
            </a:r>
            <a:endParaRPr lang="es-ES" dirty="0"/>
          </a:p>
        </p:txBody>
      </p:sp>
      <p:sp>
        <p:nvSpPr>
          <p:cNvPr id="4" name="Marcador de número de diapositiva 3"/>
          <p:cNvSpPr>
            <a:spLocks noGrp="1"/>
          </p:cNvSpPr>
          <p:nvPr>
            <p:ph type="sldNum" sz="quarter" idx="10"/>
          </p:nvPr>
        </p:nvSpPr>
        <p:spPr/>
        <p:txBody>
          <a:bodyPr rtlCol="0"/>
          <a:lstStyle/>
          <a:p>
            <a:pPr rtl="0"/>
            <a:fld id="{7F36ED35-6BC4-41D6-9AD9-5436CE5BA590}" type="slidenum">
              <a:rPr lang="es-ES" smtClean="0"/>
              <a:t>34</a:t>
            </a:fld>
            <a:endParaRPr lang="es-ES"/>
          </a:p>
        </p:txBody>
      </p:sp>
    </p:spTree>
    <p:extLst>
      <p:ext uri="{BB962C8B-B14F-4D97-AF65-F5344CB8AC3E}">
        <p14:creationId xmlns:p14="http://schemas.microsoft.com/office/powerpoint/2010/main" val="1982701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lv-lv"/>
              <a:t>Krāpšana skar aptuveni 0,2 % no kopējā ES budžeta. </a:t>
            </a:r>
          </a:p>
          <a:p>
            <a:pPr rtl="0"/>
            <a:endParaRPr lang="en-US" dirty="0"/>
          </a:p>
          <a:p>
            <a:pPr rtl="0"/>
            <a:r>
              <a:rPr lang="lv-lv"/>
              <a:t>Komisija izmanto nulles tolerances pieeju krāpšanai. Daudzus gadus tā ir ieviesusi krāpšanas apkarošanas stratēģiju, lai uzlabotu krāpšanas novēršanu, atklāšanu un sankciju piemērošanu. Piemēram, Agrīnas atklāšanas un izslēgšanas sistēmas datu bāze ļauj no ES finansējuma izslēgt neuzticamas personas un vienības.</a:t>
            </a:r>
          </a:p>
          <a:p>
            <a:pPr rtl="0"/>
            <a:endParaRPr lang="en-US" dirty="0"/>
          </a:p>
          <a:p>
            <a:pPr rtl="0"/>
            <a:r>
              <a:rPr lang="lv-lv"/>
              <a:t>Par visām aizdomām par krāpšanu ar ES naudu Komisija un Eiropas Revīzijas palāta ziņo Eiropas Birojam krāpšanas apkarošanai (OLAF). </a:t>
            </a:r>
          </a:p>
          <a:p>
            <a:pPr rtl="0"/>
            <a:endParaRPr lang="en-US" dirty="0"/>
          </a:p>
          <a:p>
            <a:pPr rtl="0"/>
            <a:r>
              <a:rPr lang="lv-lv"/>
              <a:t>2020. gadā jauna Eiropas Prokuratūra (EPPO) būs atbildīga par smagu pārrobežu noziegumu apkarošanu, tostarp krāpšanu, korupciju un PVN krāpšanu, kas ietekmē ES budžetu.</a:t>
            </a:r>
          </a:p>
        </p:txBody>
      </p:sp>
      <p:sp>
        <p:nvSpPr>
          <p:cNvPr id="4" name="Marcador de número de diapositiva 3"/>
          <p:cNvSpPr>
            <a:spLocks noGrp="1"/>
          </p:cNvSpPr>
          <p:nvPr>
            <p:ph type="sldNum" sz="quarter" idx="10"/>
          </p:nvPr>
        </p:nvSpPr>
        <p:spPr/>
        <p:txBody>
          <a:bodyPr rtlCol="0"/>
          <a:lstStyle/>
          <a:p>
            <a:pPr rtl="0"/>
            <a:fld id="{D6AD18DF-A25A-4E6D-97B2-7DF73825049B}" type="slidenum">
              <a:rPr lang="es-ES" smtClean="0"/>
              <a:t>35</a:t>
            </a:fld>
            <a:endParaRPr lang="es-ES"/>
          </a:p>
        </p:txBody>
      </p:sp>
    </p:spTree>
    <p:extLst>
      <p:ext uri="{BB962C8B-B14F-4D97-AF65-F5344CB8AC3E}">
        <p14:creationId xmlns:p14="http://schemas.microsoft.com/office/powerpoint/2010/main" val="3542263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lv-lv"/>
              <a:t>Pareizā atbilde ir C</a:t>
            </a:r>
            <a:endParaRPr lang="en-GB" dirty="0"/>
          </a:p>
        </p:txBody>
      </p:sp>
      <p:sp>
        <p:nvSpPr>
          <p:cNvPr id="4" name="Marcador de número de diapositiva 3"/>
          <p:cNvSpPr>
            <a:spLocks noGrp="1"/>
          </p:cNvSpPr>
          <p:nvPr>
            <p:ph type="sldNum" sz="quarter" idx="10"/>
          </p:nvPr>
        </p:nvSpPr>
        <p:spPr/>
        <p:txBody>
          <a:bodyPr rtlCol="0"/>
          <a:lstStyle/>
          <a:p>
            <a:pPr rtl="0"/>
            <a:fld id="{7F36ED35-6BC4-41D6-9AD9-5436CE5BA590}" type="slidenum">
              <a:rPr lang="es-ES" smtClean="0"/>
              <a:t>36</a:t>
            </a:fld>
            <a:endParaRPr lang="es-ES"/>
          </a:p>
        </p:txBody>
      </p:sp>
    </p:spTree>
    <p:extLst>
      <p:ext uri="{BB962C8B-B14F-4D97-AF65-F5344CB8AC3E}">
        <p14:creationId xmlns:p14="http://schemas.microsoft.com/office/powerpoint/2010/main" val="2656739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7F36ED35-6BC4-41D6-9AD9-5436CE5BA590}" type="slidenum">
              <a:rPr lang="es-ES" smtClean="0"/>
              <a:t>4</a:t>
            </a:fld>
            <a:endParaRPr lang="es-ES"/>
          </a:p>
        </p:txBody>
      </p:sp>
    </p:spTree>
    <p:extLst>
      <p:ext uri="{BB962C8B-B14F-4D97-AF65-F5344CB8AC3E}">
        <p14:creationId xmlns:p14="http://schemas.microsoft.com/office/powerpoint/2010/main" val="2944715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_tradnl" sz="1400" dirty="0"/>
          </a:p>
          <a:p>
            <a:pPr rtl="0"/>
            <a:r>
              <a:rPr lang="lv-lv" sz="1400"/>
              <a:t>Atbilde: abi ir pareizi.</a:t>
            </a:r>
          </a:p>
          <a:p>
            <a:pPr rtl="0"/>
            <a:endParaRPr lang="es-ES_tradnl" sz="1400" dirty="0"/>
          </a:p>
          <a:p>
            <a:pPr rtl="0"/>
            <a:r>
              <a:rPr lang="lv-lv" sz="1400"/>
              <a:t> Lai iegūtu priekšstatu par ES budžeta apmēru, tas faktiski bija par 148 miljardiem (2019. gada tabula) mazāks nekā Austrijas vai Beļģijas budžets. </a:t>
            </a:r>
          </a:p>
          <a:p>
            <a:pPr rtl="0"/>
            <a:endParaRPr lang="en-US" sz="1400" dirty="0"/>
          </a:p>
          <a:p>
            <a:pPr rtl="0"/>
            <a:r>
              <a:rPr lang="lv-lv" sz="1400"/>
              <a:t>Tas veido aptuveni 2 % no visu 28 ES valstu apvienotajiem nacionālajiem budžetiem (7524 miljardi). </a:t>
            </a:r>
          </a:p>
          <a:p>
            <a:pPr rtl="0"/>
            <a:endParaRPr lang="en-US" sz="1400" dirty="0"/>
          </a:p>
          <a:p>
            <a:pPr rtl="0"/>
            <a:r>
              <a:rPr lang="lv-lv" sz="1400"/>
              <a:t>ES budžets galvenokārt tiek izmantots investīcijām, atšķirībā no valstu valdībām, kuras galvenokārt izmanto sabiedrisko pakalpojumu sniegšanai un sociālā nodrošinājuma sistēmu finansēšanai</a:t>
            </a:r>
            <a:endParaRPr lang="es-ES_tradnl" sz="1400" dirty="0"/>
          </a:p>
          <a:p>
            <a:pPr rtl="0"/>
            <a:endParaRPr lang="es-ES" sz="1400" dirty="0"/>
          </a:p>
        </p:txBody>
      </p:sp>
      <p:sp>
        <p:nvSpPr>
          <p:cNvPr id="4" name="Marcador de número de diapositiva 3"/>
          <p:cNvSpPr>
            <a:spLocks noGrp="1"/>
          </p:cNvSpPr>
          <p:nvPr>
            <p:ph type="sldNum" sz="quarter" idx="10"/>
          </p:nvPr>
        </p:nvSpPr>
        <p:spPr/>
        <p:txBody>
          <a:bodyPr rtlCol="0"/>
          <a:lstStyle/>
          <a:p>
            <a:pPr rtl="0"/>
            <a:fld id="{D6AD18DF-A25A-4E6D-97B2-7DF73825049B}" type="slidenum">
              <a:rPr lang="es-ES" smtClean="0"/>
              <a:t>5</a:t>
            </a:fld>
            <a:endParaRPr lang="es-ES"/>
          </a:p>
        </p:txBody>
      </p:sp>
    </p:spTree>
    <p:extLst>
      <p:ext uri="{BB962C8B-B14F-4D97-AF65-F5344CB8AC3E}">
        <p14:creationId xmlns:p14="http://schemas.microsoft.com/office/powerpoint/2010/main" val="3148109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7F36ED35-6BC4-41D6-9AD9-5436CE5BA590}" type="slidenum">
              <a:rPr lang="es-ES" smtClean="0"/>
              <a:t>6</a:t>
            </a:fld>
            <a:endParaRPr lang="es-ES"/>
          </a:p>
        </p:txBody>
      </p:sp>
    </p:spTree>
    <p:extLst>
      <p:ext uri="{BB962C8B-B14F-4D97-AF65-F5344CB8AC3E}">
        <p14:creationId xmlns:p14="http://schemas.microsoft.com/office/powerpoint/2010/main" val="185779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algn="just" rtl="0"/>
            <a:r>
              <a:rPr lang="lv-lv" b="1"/>
              <a:t>Saistības un maksājumi: piemēri</a:t>
            </a:r>
          </a:p>
          <a:p>
            <a:pPr algn="just" rtl="0"/>
            <a:r>
              <a:rPr lang="lv-lv"/>
              <a:t>Saistības un maksājumi parasti atšķiras daudzgadu projektiem, piemēram</a:t>
            </a:r>
            <a:r>
              <a:rPr lang="lv-lv" b="1"/>
              <a:t>, </a:t>
            </a:r>
            <a:r>
              <a:rPr lang="lv-lv"/>
              <a:t>tilta celtniecībai. Saistības tiktu uzņemtas viena gada laikā, savukārt maksājumi tiktu sadalīti pa vairākiem gadiem. </a:t>
            </a:r>
          </a:p>
          <a:p>
            <a:pPr algn="just" rtl="0"/>
            <a:r>
              <a:rPr lang="lv-lv"/>
              <a:t>Saistības un maksājumi ir identiski izdevumiem, kas jāveic tajā pašā gadā, piemēram,</a:t>
            </a:r>
            <a:r>
              <a:rPr lang="lv-lv" b="1"/>
              <a:t> </a:t>
            </a:r>
            <a:r>
              <a:rPr lang="lv-lv"/>
              <a:t>tiešajam finansiālajam atbalstam lauksaimniekiem . </a:t>
            </a:r>
          </a:p>
          <a:p>
            <a:pPr algn="just" rtl="0"/>
            <a:endParaRPr lang="en-US" dirty="0"/>
          </a:p>
          <a:p>
            <a:pPr marL="0" marR="0" lvl="0" indent="0" algn="just" defTabSz="914400" rtl="0" eaLnBrk="1" fontAlgn="auto" latinLnBrk="0" hangingPunct="1">
              <a:lnSpc>
                <a:spcPct val="100000"/>
              </a:lnSpc>
              <a:spcBef>
                <a:spcPts val="0"/>
              </a:spcBef>
              <a:spcAft>
                <a:spcPts val="0"/>
              </a:spcAft>
              <a:buClrTx/>
              <a:buSzTx/>
              <a:buFontTx/>
              <a:buNone/>
              <a:tabLst/>
              <a:defRPr/>
            </a:pPr>
            <a:r>
              <a:rPr lang="lv-lv" sz="1200" b="1" i="0" u="none" strike="noStrike" kern="1200">
                <a:solidFill>
                  <a:schemeClr val="tx1"/>
                </a:solidFill>
                <a:latin typeface="+mn-lt"/>
                <a:ea typeface="+mn-ea"/>
                <a:cs typeface="+mn-cs"/>
              </a:rPr>
              <a:t>Ikgadējā ES budžeta dzīves cikls</a:t>
            </a:r>
            <a:r>
              <a:rPr lang="lv-lv" sz="1200" b="0" i="0" u="none" strike="noStrike" kern="1200">
                <a:solidFill>
                  <a:schemeClr val="tx1"/>
                </a:solidFill>
                <a:latin typeface="+mn-lt"/>
                <a:ea typeface="+mn-ea"/>
                <a:cs typeface="+mn-cs"/>
              </a:rPr>
              <a:t> aptver trīs gadus. Sagatavošana ir vērsta uz nākamā gada budžetu un ilgst vairākus mēnešus. Ieviešanu veic Eiropas Komisija, dalībvalstis vai trešās valstis un starptautiskās organizācijas. Kontroli par naudas izlietojumu pēc finanšu gada beigām veic gan Komisija, gan Eiropas Revīzijas palāta.</a:t>
            </a:r>
            <a:endParaRPr lang="es-ES_tradnl" sz="1200" b="0" i="0" u="none" strike="noStrike" kern="1200" baseline="0" dirty="0">
              <a:solidFill>
                <a:schemeClr val="tx1"/>
              </a:solidFill>
              <a:latin typeface="+mn-lt"/>
              <a:ea typeface="+mn-ea"/>
              <a:cs typeface="+mn-cs"/>
            </a:endParaRPr>
          </a:p>
          <a:p>
            <a:pPr rtl="0"/>
            <a:endParaRPr lang="es-ES" dirty="0"/>
          </a:p>
        </p:txBody>
      </p:sp>
      <p:sp>
        <p:nvSpPr>
          <p:cNvPr id="4" name="Marcador de número de diapositiva 3"/>
          <p:cNvSpPr>
            <a:spLocks noGrp="1"/>
          </p:cNvSpPr>
          <p:nvPr>
            <p:ph type="sldNum" sz="quarter" idx="5"/>
          </p:nvPr>
        </p:nvSpPr>
        <p:spPr/>
        <p:txBody>
          <a:bodyPr rtlCol="0"/>
          <a:lstStyle/>
          <a:p>
            <a:pPr rtl="0"/>
            <a:fld id="{7F36ED35-6BC4-41D6-9AD9-5436CE5BA590}" type="slidenum">
              <a:rPr lang="es-ES" smtClean="0"/>
              <a:t>7</a:t>
            </a:fld>
            <a:endParaRPr lang="es-ES"/>
          </a:p>
        </p:txBody>
      </p:sp>
    </p:spTree>
    <p:extLst>
      <p:ext uri="{BB962C8B-B14F-4D97-AF65-F5344CB8AC3E}">
        <p14:creationId xmlns:p14="http://schemas.microsoft.com/office/powerpoint/2010/main" val="753231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lv-lv" sz="1400"/>
              <a:t>Par ES budžetu lemj demokrātiski, iesaistoties 3 iestādēm. Procedūras DFS un gada budžetiem ir atšķirīgas, taču kopumā sākotnējo priekšlikumu sagatavo Eiropas Komisija, savukārt apstiprināšana atbilst valstu valdībām ES Padomē un tieši ievēlētajam Eiropas Parlamentam.</a:t>
            </a:r>
            <a:endParaRPr lang="es-ES" sz="1400" dirty="0"/>
          </a:p>
        </p:txBody>
      </p:sp>
      <p:sp>
        <p:nvSpPr>
          <p:cNvPr id="4" name="Marcador de número de diapositiva 3"/>
          <p:cNvSpPr>
            <a:spLocks noGrp="1"/>
          </p:cNvSpPr>
          <p:nvPr>
            <p:ph type="sldNum" sz="quarter" idx="10"/>
          </p:nvPr>
        </p:nvSpPr>
        <p:spPr/>
        <p:txBody>
          <a:bodyPr rtlCol="0"/>
          <a:lstStyle/>
          <a:p>
            <a:pPr rtl="0"/>
            <a:fld id="{D6AD18DF-A25A-4E6D-97B2-7DF73825049B}" type="slidenum">
              <a:rPr lang="es-ES" smtClean="0"/>
              <a:t>8</a:t>
            </a:fld>
            <a:endParaRPr lang="es-ES"/>
          </a:p>
        </p:txBody>
      </p:sp>
    </p:spTree>
    <p:extLst>
      <p:ext uri="{BB962C8B-B14F-4D97-AF65-F5344CB8AC3E}">
        <p14:creationId xmlns:p14="http://schemas.microsoft.com/office/powerpoint/2010/main" val="2912003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lv-lv" sz="1400"/>
              <a:t>Provizoriskais divpadsmito daļu noteikums = nevar iztērēt vairāk kā vienu divpadsmito daļu no iepriekšējā gada budžeta</a:t>
            </a:r>
            <a:endParaRPr lang="es-ES" sz="1400" dirty="0"/>
          </a:p>
        </p:txBody>
      </p:sp>
      <p:sp>
        <p:nvSpPr>
          <p:cNvPr id="4" name="Marcador de número de diapositiva 3"/>
          <p:cNvSpPr>
            <a:spLocks noGrp="1"/>
          </p:cNvSpPr>
          <p:nvPr>
            <p:ph type="sldNum" sz="quarter" idx="10"/>
          </p:nvPr>
        </p:nvSpPr>
        <p:spPr/>
        <p:txBody>
          <a:bodyPr rtlCol="0"/>
          <a:lstStyle/>
          <a:p>
            <a:pPr rtl="0"/>
            <a:fld id="{D6AD18DF-A25A-4E6D-97B2-7DF73825049B}" type="slidenum">
              <a:rPr lang="es-ES" smtClean="0"/>
              <a:t>9</a:t>
            </a:fld>
            <a:endParaRPr lang="es-ES"/>
          </a:p>
        </p:txBody>
      </p:sp>
    </p:spTree>
    <p:extLst>
      <p:ext uri="{BB962C8B-B14F-4D97-AF65-F5344CB8AC3E}">
        <p14:creationId xmlns:p14="http://schemas.microsoft.com/office/powerpoint/2010/main" val="735427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ti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t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auf Weiß">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96064" y="705468"/>
            <a:ext cx="9828869" cy="3566160"/>
          </a:xfrm>
        </p:spPr>
        <p:txBody>
          <a:bodyPr rtlCol="0" anchor="b">
            <a:normAutofit/>
          </a:bodyPr>
          <a:lstStyle>
            <a:lvl1pPr algn="l">
              <a:lnSpc>
                <a:spcPct val="85000"/>
              </a:lnSpc>
              <a:defRPr sz="7200" spc="-50" baseline="0">
                <a:solidFill>
                  <a:schemeClr val="tx1">
                    <a:lumMod val="95000"/>
                    <a:lumOff val="5000"/>
                  </a:schemeClr>
                </a:solidFill>
                <a:latin typeface="Trebuchet MS" panose="020B0603020202020204" pitchFamily="34" charset="0"/>
              </a:defRPr>
            </a:lvl1pPr>
          </a:lstStyle>
          <a:p>
            <a:pPr rtl="0"/>
            <a:r>
              <a:rPr lang="lv-lv"/>
              <a:t>Click to edit Master title style</a:t>
            </a:r>
            <a:endParaRPr lang="en-US" dirty="0"/>
          </a:p>
        </p:txBody>
      </p:sp>
      <p:sp>
        <p:nvSpPr>
          <p:cNvPr id="3" name="Subtitle 2"/>
          <p:cNvSpPr>
            <a:spLocks noGrp="1"/>
          </p:cNvSpPr>
          <p:nvPr>
            <p:ph type="subTitle" idx="1"/>
          </p:nvPr>
        </p:nvSpPr>
        <p:spPr>
          <a:xfrm>
            <a:off x="696064" y="4485301"/>
            <a:ext cx="9828869" cy="1143000"/>
          </a:xfrm>
        </p:spPr>
        <p:txBody>
          <a:bodyPr lIns="91440" rIns="91440" rtlCol="0">
            <a:normAutofit/>
          </a:bodyPr>
          <a:lstStyle>
            <a:lvl1pPr marL="0" indent="0" algn="l">
              <a:buNone/>
              <a:defRPr sz="2000" cap="all" spc="200" baseline="0">
                <a:solidFill>
                  <a:schemeClr val="tx2"/>
                </a:solidFill>
                <a:latin typeface="Trebuchet MS" panose="020B0603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lv-lv"/>
              <a:t>Click to edit Master subtitle style</a:t>
            </a:r>
            <a:endParaRPr lang="en-US" dirty="0"/>
          </a:p>
        </p:txBody>
      </p:sp>
      <p:sp>
        <p:nvSpPr>
          <p:cNvPr id="5" name="Footer Placeholder 4"/>
          <p:cNvSpPr>
            <a:spLocks noGrp="1"/>
          </p:cNvSpPr>
          <p:nvPr>
            <p:ph type="ftr" sz="quarter" idx="11"/>
          </p:nvPr>
        </p:nvSpPr>
        <p:spPr/>
        <p:txBody>
          <a:bodyPr rtlCol="0"/>
          <a:lstStyle>
            <a:lvl1pPr>
              <a:defRPr>
                <a:latin typeface="Trebuchet MS" panose="020B0603020202020204" pitchFamily="34" charset="0"/>
              </a:defRPr>
            </a:lvl1pPr>
          </a:lstStyle>
          <a:p>
            <a:pPr rtl="0"/>
            <a:endParaRPr lang="en-US" dirty="0"/>
          </a:p>
        </p:txBody>
      </p:sp>
      <p:sp>
        <p:nvSpPr>
          <p:cNvPr id="6" name="Slide Number Placeholder 5"/>
          <p:cNvSpPr>
            <a:spLocks noGrp="1"/>
          </p:cNvSpPr>
          <p:nvPr>
            <p:ph type="sldNum" sz="quarter" idx="12"/>
          </p:nvPr>
        </p:nvSpPr>
        <p:spPr/>
        <p:txBody>
          <a:bodyPr rtlCol="0"/>
          <a:lstStyle>
            <a:lvl1pPr>
              <a:defRPr>
                <a:latin typeface="Trebuchet MS" panose="020B0603020202020204" pitchFamily="34" charset="0"/>
              </a:defRPr>
            </a:lvl1pPr>
          </a:lstStyle>
          <a:p>
            <a:pPr rtl="0"/>
            <a:fld id="{4FAB73BC-B049-4115-A692-8D63A059BFB8}" type="slidenum">
              <a:rPr lang="en-US" smtClean="0"/>
              <a:pPr/>
              <a:t>‹#›</a:t>
            </a:fld>
            <a:endParaRPr lang="en-US" dirty="0"/>
          </a:p>
        </p:txBody>
      </p:sp>
      <p:cxnSp>
        <p:nvCxnSpPr>
          <p:cNvPr id="9" name="Straight Connector 8"/>
          <p:cNvCxnSpPr/>
          <p:nvPr/>
        </p:nvCxnSpPr>
        <p:spPr>
          <a:xfrm flipV="1">
            <a:off x="771435" y="4368918"/>
            <a:ext cx="9728098" cy="466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00883" y="218125"/>
            <a:ext cx="1027344" cy="8492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auf Fond ohne Titel">
    <p:spTree>
      <p:nvGrpSpPr>
        <p:cNvPr id="1" name=""/>
        <p:cNvGrpSpPr/>
        <p:nvPr/>
      </p:nvGrpSpPr>
      <p:grpSpPr>
        <a:xfrm>
          <a:off x="0" y="0"/>
          <a:ext cx="0" cy="0"/>
          <a:chOff x="0" y="0"/>
          <a:chExt cx="0" cy="0"/>
        </a:xfrm>
      </p:grpSpPr>
      <p:sp>
        <p:nvSpPr>
          <p:cNvPr id="7" name="Rechteck 6"/>
          <p:cNvSpPr/>
          <p:nvPr userDrawn="1"/>
        </p:nvSpPr>
        <p:spPr>
          <a:xfrm>
            <a:off x="10779003" y="0"/>
            <a:ext cx="1420756" cy="633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 name="Content Placeholder 2"/>
          <p:cNvSpPr>
            <a:spLocks noGrp="1"/>
          </p:cNvSpPr>
          <p:nvPr>
            <p:ph idx="1"/>
          </p:nvPr>
        </p:nvSpPr>
        <p:spPr>
          <a:xfrm>
            <a:off x="687848" y="1833821"/>
            <a:ext cx="9916652" cy="4023360"/>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US" dirty="0"/>
          </a:p>
        </p:txBody>
      </p:sp>
      <p:pic>
        <p:nvPicPr>
          <p:cNvPr id="8" name="Grafik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14531" y="218125"/>
            <a:ext cx="1027344" cy="849265"/>
          </a:xfrm>
          <a:prstGeom prst="rect">
            <a:avLst/>
          </a:prstGeom>
        </p:spPr>
      </p:pic>
      <p:sp>
        <p:nvSpPr>
          <p:cNvPr id="4" name="Fußzeilenplatzhalter 3"/>
          <p:cNvSpPr>
            <a:spLocks noGrp="1"/>
          </p:cNvSpPr>
          <p:nvPr>
            <p:ph type="ftr" sz="quarter" idx="11"/>
          </p:nvPr>
        </p:nvSpPr>
        <p:spPr/>
        <p:txBody>
          <a:bodyPr rtlCol="0"/>
          <a:lstStyle/>
          <a:p>
            <a:pPr rtl="0"/>
            <a:endParaRPr lang="en-US" dirty="0"/>
          </a:p>
        </p:txBody>
      </p:sp>
      <p:sp>
        <p:nvSpPr>
          <p:cNvPr id="5" name="Foliennummernplatzhalter 4"/>
          <p:cNvSpPr>
            <a:spLocks noGrp="1"/>
          </p:cNvSpPr>
          <p:nvPr>
            <p:ph type="sldNum" sz="quarter" idx="12"/>
          </p:nvPr>
        </p:nvSpPr>
        <p:spPr/>
        <p:txBody>
          <a:bodyPr rtlCol="0"/>
          <a:lstStyle/>
          <a:p>
            <a:pPr rtl="0"/>
            <a:fld id="{4FAB73BC-B049-4115-A692-8D63A059BFB8}" type="slidenum">
              <a:rPr lang="en-US" smtClean="0"/>
              <a:pPr/>
              <a:t>‹#›</a:t>
            </a:fld>
            <a:endParaRPr lang="en-US" dirty="0"/>
          </a:p>
        </p:txBody>
      </p:sp>
      <p:pic>
        <p:nvPicPr>
          <p:cNvPr id="9" name="Inhaltsplatzhalter 5">
            <a:extLst>
              <a:ext uri="{FF2B5EF4-FFF2-40B4-BE49-F238E27FC236}">
                <a16:creationId xmlns:a16="http://schemas.microsoft.com/office/drawing/2014/main" id="{14868034-385B-40D1-AD23-64C594FBF16D}"/>
              </a:ext>
            </a:extLst>
          </p:cNvPr>
          <p:cNvPicPr>
            <a:picLocks noChangeAspect="1"/>
          </p:cNvPicPr>
          <p:nvPr userDrawn="1"/>
        </p:nvPicPr>
        <p:blipFill>
          <a:blip r:embed="rId3"/>
          <a:stretch>
            <a:fillRect/>
          </a:stretch>
        </p:blipFill>
        <p:spPr>
          <a:xfrm>
            <a:off x="10971303" y="1218355"/>
            <a:ext cx="907929" cy="778225"/>
          </a:xfrm>
          <a:prstGeom prst="rect">
            <a:avLst/>
          </a:prstGeom>
        </p:spPr>
      </p:pic>
    </p:spTree>
    <p:extLst>
      <p:ext uri="{BB962C8B-B14F-4D97-AF65-F5344CB8AC3E}">
        <p14:creationId xmlns:p14="http://schemas.microsoft.com/office/powerpoint/2010/main" val="179288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 zweispaltig">
    <p:spTree>
      <p:nvGrpSpPr>
        <p:cNvPr id="1" name=""/>
        <p:cNvGrpSpPr/>
        <p:nvPr/>
      </p:nvGrpSpPr>
      <p:grpSpPr>
        <a:xfrm>
          <a:off x="0" y="0"/>
          <a:ext cx="0" cy="0"/>
          <a:chOff x="0" y="0"/>
          <a:chExt cx="0" cy="0"/>
        </a:xfrm>
      </p:grpSpPr>
      <p:sp>
        <p:nvSpPr>
          <p:cNvPr id="8" name="Rectangle 7"/>
          <p:cNvSpPr/>
          <p:nvPr userDrawn="1"/>
        </p:nvSpPr>
        <p:spPr>
          <a:xfrm>
            <a:off x="17" y="12700"/>
            <a:ext cx="3766136" cy="6327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05459"/>
            <a:ext cx="3200400" cy="2286000"/>
          </a:xfrm>
        </p:spPr>
        <p:txBody>
          <a:bodyPr rtlCol="0" anchor="b">
            <a:normAutofit/>
          </a:bodyPr>
          <a:lstStyle>
            <a:lvl1pPr>
              <a:defRPr sz="3600" b="0">
                <a:solidFill>
                  <a:srgbClr val="FFFFFF"/>
                </a:solidFill>
              </a:defRPr>
            </a:lvl1pPr>
          </a:lstStyle>
          <a:p>
            <a:pPr rtl="0"/>
            <a:r>
              <a:rPr lang="lv-lv"/>
              <a:t>Click to edit Master title style</a:t>
            </a:r>
            <a:endParaRPr lang="en-US" dirty="0"/>
          </a:p>
        </p:txBody>
      </p:sp>
      <p:sp>
        <p:nvSpPr>
          <p:cNvPr id="3" name="Content Placeholder 2"/>
          <p:cNvSpPr>
            <a:spLocks noGrp="1"/>
          </p:cNvSpPr>
          <p:nvPr>
            <p:ph idx="1"/>
          </p:nvPr>
        </p:nvSpPr>
        <p:spPr>
          <a:xfrm>
            <a:off x="4223336" y="731520"/>
            <a:ext cx="6417276" cy="5257800"/>
          </a:xfrm>
        </p:spPr>
        <p:txBody>
          <a:bodyPr rtlCol="0"/>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rtl="0"/>
            <a:r>
              <a:rPr lang="lv-lv"/>
              <a:t>Edit Master text styles</a:t>
            </a:r>
          </a:p>
          <a:p>
            <a:pPr lvl="1" rtl="0"/>
            <a:r>
              <a:rPr lang="lv-lv"/>
              <a:t>Second level</a:t>
            </a:r>
          </a:p>
          <a:p>
            <a:pPr lvl="2" rtl="0"/>
            <a:r>
              <a:rPr lang="lv-lv"/>
              <a:t>Third level</a:t>
            </a:r>
          </a:p>
          <a:p>
            <a:pPr lvl="3" rtl="0"/>
            <a:r>
              <a:rPr lang="lv-lv"/>
              <a:t>Fourth level</a:t>
            </a:r>
          </a:p>
        </p:txBody>
      </p:sp>
      <p:sp>
        <p:nvSpPr>
          <p:cNvPr id="4" name="Text Placeholder 3"/>
          <p:cNvSpPr>
            <a:spLocks noGrp="1"/>
          </p:cNvSpPr>
          <p:nvPr>
            <p:ph type="body" sz="half" idx="2"/>
          </p:nvPr>
        </p:nvSpPr>
        <p:spPr>
          <a:xfrm>
            <a:off x="457200" y="2875280"/>
            <a:ext cx="3200400" cy="3379124"/>
          </a:xfrm>
        </p:spPr>
        <p:txBody>
          <a:bodyPr lIns="91440" rIns="91440" rtlCol="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v-lv"/>
              <a:t>Edit Master text styles</a:t>
            </a:r>
          </a:p>
        </p:txBody>
      </p:sp>
      <p:sp>
        <p:nvSpPr>
          <p:cNvPr id="6" name="Footer Placeholder 5"/>
          <p:cNvSpPr>
            <a:spLocks noGrp="1"/>
          </p:cNvSpPr>
          <p:nvPr>
            <p:ph type="ftr" sz="quarter" idx="11"/>
          </p:nvPr>
        </p:nvSpPr>
        <p:spPr>
          <a:xfrm>
            <a:off x="4231648" y="6459785"/>
            <a:ext cx="5217152" cy="365125"/>
          </a:xfrm>
        </p:spPr>
        <p:txBody>
          <a:bodyPr rtlCol="0"/>
          <a:lstStyle>
            <a:lvl1pPr algn="l">
              <a:defRPr>
                <a:solidFill>
                  <a:schemeClr val="tx2"/>
                </a:solidFill>
              </a:defRPr>
            </a:lvl1pPr>
          </a:lstStyle>
          <a:p>
            <a:pPr rtl="0"/>
            <a:endParaRPr lang="en-US" dirty="0"/>
          </a:p>
        </p:txBody>
      </p:sp>
      <p:sp>
        <p:nvSpPr>
          <p:cNvPr id="7" name="Slide Number Placeholder 6"/>
          <p:cNvSpPr>
            <a:spLocks noGrp="1"/>
          </p:cNvSpPr>
          <p:nvPr>
            <p:ph type="sldNum" sz="quarter" idx="12"/>
          </p:nvPr>
        </p:nvSpPr>
        <p:spPr>
          <a:xfrm>
            <a:off x="9448801" y="6459785"/>
            <a:ext cx="1191812" cy="365125"/>
          </a:xfrm>
        </p:spPr>
        <p:txBody>
          <a:bodyPr rtlCol="0"/>
          <a:lstStyle>
            <a:lvl1pPr>
              <a:defRPr>
                <a:solidFill>
                  <a:schemeClr val="tx2"/>
                </a:solidFill>
              </a:defRPr>
            </a:lvl1pPr>
          </a:lstStyle>
          <a:p>
            <a:pPr rtl="0"/>
            <a:fld id="{4FAB73BC-B049-4115-A692-8D63A059BFB8}" type="slidenum">
              <a:rPr lang="en-US" dirty="0"/>
              <a:pPr/>
              <a:t>‹#›</a:t>
            </a:fld>
            <a:endParaRPr lang="en-US" dirty="0"/>
          </a:p>
        </p:txBody>
      </p:sp>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14531" y="218125"/>
            <a:ext cx="1027344" cy="84926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Neuer Abschnitt_Textfoli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0603" y="764679"/>
            <a:ext cx="10058400" cy="3566160"/>
          </a:xfrm>
        </p:spPr>
        <p:txBody>
          <a:bodyPr rtlCol="0" anchor="b" anchorCtr="0">
            <a:normAutofit/>
          </a:bodyPr>
          <a:lstStyle>
            <a:lvl1pPr>
              <a:lnSpc>
                <a:spcPct val="85000"/>
              </a:lnSpc>
              <a:defRPr sz="8000" b="0">
                <a:solidFill>
                  <a:schemeClr val="tx1">
                    <a:lumMod val="85000"/>
                    <a:lumOff val="15000"/>
                  </a:schemeClr>
                </a:solidFill>
              </a:defRPr>
            </a:lvl1pPr>
          </a:lstStyle>
          <a:p>
            <a:pPr rtl="0"/>
            <a:r>
              <a:rPr lang="lv-lv"/>
              <a:t>Click to edit Master title style</a:t>
            </a:r>
            <a:endParaRPr lang="en-US" dirty="0"/>
          </a:p>
        </p:txBody>
      </p:sp>
      <p:sp>
        <p:nvSpPr>
          <p:cNvPr id="3" name="Text Placeholder 2"/>
          <p:cNvSpPr>
            <a:spLocks noGrp="1"/>
          </p:cNvSpPr>
          <p:nvPr>
            <p:ph type="body" idx="1"/>
          </p:nvPr>
        </p:nvSpPr>
        <p:spPr>
          <a:xfrm>
            <a:off x="720603" y="4472739"/>
            <a:ext cx="10058400" cy="1143000"/>
          </a:xfrm>
        </p:spPr>
        <p:txBody>
          <a:bodyPr lIns="91440" rIns="91440" rtlCol="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lv-lv"/>
              <a:t>Edit Master text styles</a:t>
            </a:r>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4FAB73BC-B049-4115-A692-8D63A059BFB8}" type="slidenum">
              <a:rPr lang="en-US" dirty="0"/>
              <a:t>‹#›</a:t>
            </a:fld>
            <a:endParaRPr lang="en-US" dirty="0"/>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14531" y="218125"/>
            <a:ext cx="1027344" cy="84926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uer Abschnitt_Bildfolie mit großem Bild">
    <p:spTree>
      <p:nvGrpSpPr>
        <p:cNvPr id="1" name=""/>
        <p:cNvGrpSpPr/>
        <p:nvPr/>
      </p:nvGrpSpPr>
      <p:grpSpPr>
        <a:xfrm>
          <a:off x="0" y="0"/>
          <a:ext cx="0" cy="0"/>
          <a:chOff x="0" y="0"/>
          <a:chExt cx="0" cy="0"/>
        </a:xfrm>
      </p:grpSpPr>
      <p:sp>
        <p:nvSpPr>
          <p:cNvPr id="17" name="Bildplatzhalter 16"/>
          <p:cNvSpPr>
            <a:spLocks noGrp="1"/>
          </p:cNvSpPr>
          <p:nvPr>
            <p:ph type="pic" sz="quarter" idx="13" hasCustomPrompt="1"/>
          </p:nvPr>
        </p:nvSpPr>
        <p:spPr>
          <a:xfrm>
            <a:off x="0" y="0"/>
            <a:ext cx="12188825" cy="4914900"/>
          </a:xfrm>
          <a:blipFill>
            <a:blip r:embed="rId2" cstate="screen">
              <a:extLst>
                <a:ext uri="{28A0092B-C50C-407E-A947-70E740481C1C}">
                  <a14:useLocalDpi xmlns:a14="http://schemas.microsoft.com/office/drawing/2010/main"/>
                </a:ext>
              </a:extLst>
            </a:blip>
            <a:stretch>
              <a:fillRect/>
            </a:stretch>
          </a:blipFill>
        </p:spPr>
        <p:txBody>
          <a:bodyPr rtlCol="0" anchor="ctr">
            <a:normAutofit/>
          </a:bodyPr>
          <a:lstStyle>
            <a:lvl1pPr algn="ctr">
              <a:defRPr sz="6000" baseline="0"/>
            </a:lvl1pPr>
          </a:lstStyle>
          <a:p>
            <a:pPr rtl="0"/>
            <a:r>
              <a:rPr lang="lv-lv"/>
              <a:t>Bild durch klicken auf Symbol</a:t>
            </a:r>
          </a:p>
        </p:txBody>
      </p:sp>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rtlCol="0" anchor="b">
            <a:noAutofit/>
          </a:bodyPr>
          <a:lstStyle>
            <a:lvl1pPr>
              <a:defRPr sz="3600" b="0">
                <a:solidFill>
                  <a:srgbClr val="FFFFFF"/>
                </a:solidFill>
              </a:defRPr>
            </a:lvl1pPr>
          </a:lstStyle>
          <a:p>
            <a:pPr rtl="0"/>
            <a:r>
              <a:rPr lang="lv-lv"/>
              <a:t>Click to edit Master title style</a:t>
            </a:r>
            <a:endParaRPr lang="en-US" dirty="0"/>
          </a:p>
        </p:txBody>
      </p:sp>
      <p:sp>
        <p:nvSpPr>
          <p:cNvPr id="4" name="Text Placeholder 3"/>
          <p:cNvSpPr>
            <a:spLocks noGrp="1"/>
          </p:cNvSpPr>
          <p:nvPr>
            <p:ph type="body" sz="half" idx="2"/>
          </p:nvPr>
        </p:nvSpPr>
        <p:spPr>
          <a:xfrm>
            <a:off x="1097280" y="5907023"/>
            <a:ext cx="10113264" cy="488578"/>
          </a:xfrm>
        </p:spPr>
        <p:txBody>
          <a:bodyPr lIns="91440" tIns="0" rIns="91440" bIns="0" rtlCol="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v-lv"/>
              <a:t>Edit Master text styles</a:t>
            </a:r>
          </a:p>
        </p:txBody>
      </p:sp>
      <p:sp>
        <p:nvSpPr>
          <p:cNvPr id="6" name="Footer Placeholder 5"/>
          <p:cNvSpPr>
            <a:spLocks noGrp="1"/>
          </p:cNvSpPr>
          <p:nvPr>
            <p:ph type="ftr" sz="quarter" idx="11"/>
          </p:nvPr>
        </p:nvSpPr>
        <p:spPr/>
        <p:txBody>
          <a:bodyPr rtlCol="0"/>
          <a:lstStyle/>
          <a:p>
            <a:pPr rtl="0"/>
            <a:endParaRPr lang="en-US" dirty="0"/>
          </a:p>
        </p:txBody>
      </p:sp>
      <p:sp>
        <p:nvSpPr>
          <p:cNvPr id="7" name="Slide Number Placeholder 6"/>
          <p:cNvSpPr>
            <a:spLocks noGrp="1"/>
          </p:cNvSpPr>
          <p:nvPr>
            <p:ph type="sldNum" sz="quarter" idx="12"/>
          </p:nvPr>
        </p:nvSpPr>
        <p:spPr/>
        <p:txBody>
          <a:bodyPr rtlCol="0"/>
          <a:lstStyle/>
          <a:p>
            <a:pPr rtl="0"/>
            <a:fld id="{4FAB73BC-B049-4115-A692-8D63A059BFB8}" type="slidenum">
              <a:rPr lang="en-US" dirty="0"/>
              <a:t>‹#›</a:t>
            </a:fld>
            <a:endParaRPr lang="en-US" dirty="0"/>
          </a:p>
        </p:txBody>
      </p:sp>
      <p:sp>
        <p:nvSpPr>
          <p:cNvPr id="18" name="Rechteck 17"/>
          <p:cNvSpPr/>
          <p:nvPr userDrawn="1"/>
        </p:nvSpPr>
        <p:spPr>
          <a:xfrm>
            <a:off x="10441920" y="0"/>
            <a:ext cx="1420756" cy="216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19" name="Grafik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22584" y="370525"/>
            <a:ext cx="1027344" cy="849265"/>
          </a:xfrm>
          <a:prstGeom prst="rect">
            <a:avLst/>
          </a:prstGeom>
        </p:spPr>
      </p:pic>
      <p:pic>
        <p:nvPicPr>
          <p:cNvPr id="11" name="Inhaltsplatzhalter 5">
            <a:extLst>
              <a:ext uri="{FF2B5EF4-FFF2-40B4-BE49-F238E27FC236}">
                <a16:creationId xmlns:a16="http://schemas.microsoft.com/office/drawing/2014/main" id="{4A446736-DA86-42B2-987F-46C30E7D6CA5}"/>
              </a:ext>
            </a:extLst>
          </p:cNvPr>
          <p:cNvPicPr>
            <a:picLocks noChangeAspect="1"/>
          </p:cNvPicPr>
          <p:nvPr userDrawn="1"/>
        </p:nvPicPr>
        <p:blipFill>
          <a:blip r:embed="rId4"/>
          <a:stretch>
            <a:fillRect/>
          </a:stretch>
        </p:blipFill>
        <p:spPr>
          <a:xfrm>
            <a:off x="10698333" y="1315626"/>
            <a:ext cx="907929" cy="77822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uer Abschnitt_Bildfolie mit ganzflächigem Bild">
    <p:spTree>
      <p:nvGrpSpPr>
        <p:cNvPr id="1" name=""/>
        <p:cNvGrpSpPr/>
        <p:nvPr/>
      </p:nvGrpSpPr>
      <p:grpSpPr>
        <a:xfrm>
          <a:off x="0" y="0"/>
          <a:ext cx="0" cy="0"/>
          <a:chOff x="0" y="0"/>
          <a:chExt cx="0" cy="0"/>
        </a:xfrm>
      </p:grpSpPr>
      <p:sp>
        <p:nvSpPr>
          <p:cNvPr id="16" name="Bildplatzhalter 15"/>
          <p:cNvSpPr>
            <a:spLocks noGrp="1"/>
          </p:cNvSpPr>
          <p:nvPr>
            <p:ph type="pic" sz="quarter" idx="10" hasCustomPrompt="1"/>
          </p:nvPr>
        </p:nvSpPr>
        <p:spPr>
          <a:xfrm>
            <a:off x="0" y="0"/>
            <a:ext cx="12192000" cy="6991349"/>
          </a:xfrm>
          <a:blipFill>
            <a:blip r:embed="rId2" cstate="screen">
              <a:extLst>
                <a:ext uri="{28A0092B-C50C-407E-A947-70E740481C1C}">
                  <a14:useLocalDpi xmlns:a14="http://schemas.microsoft.com/office/drawing/2010/main"/>
                </a:ext>
              </a:extLst>
            </a:blip>
            <a:stretch>
              <a:fillRect/>
            </a:stretch>
          </a:blipFill>
        </p:spPr>
        <p:txBody>
          <a:bodyPr rtlCol="0" anchor="ctr">
            <a:normAutofit/>
          </a:bodyPr>
          <a:lstStyle>
            <a:lvl1pPr algn="ctr">
              <a:defRPr sz="6000"/>
            </a:lvl1pPr>
          </a:lstStyle>
          <a:p>
            <a:pPr rtl="0"/>
            <a:r>
              <a:rPr lang="lv-lv"/>
              <a:t>Bild durch Klick auf Symbol</a:t>
            </a:r>
          </a:p>
        </p:txBody>
      </p:sp>
      <p:sp>
        <p:nvSpPr>
          <p:cNvPr id="15" name="Rechteck 14"/>
          <p:cNvSpPr/>
          <p:nvPr userDrawn="1"/>
        </p:nvSpPr>
        <p:spPr>
          <a:xfrm>
            <a:off x="10441920" y="0"/>
            <a:ext cx="1420756" cy="2252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11" name="Grafik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22584" y="370525"/>
            <a:ext cx="1027344" cy="849265"/>
          </a:xfrm>
          <a:prstGeom prst="rect">
            <a:avLst/>
          </a:prstGeom>
        </p:spPr>
      </p:pic>
      <p:pic>
        <p:nvPicPr>
          <p:cNvPr id="5" name="Inhaltsplatzhalter 5">
            <a:extLst>
              <a:ext uri="{FF2B5EF4-FFF2-40B4-BE49-F238E27FC236}">
                <a16:creationId xmlns:a16="http://schemas.microsoft.com/office/drawing/2014/main" id="{5B58F506-AC60-49F3-AE00-83EE35938E7C}"/>
              </a:ext>
            </a:extLst>
          </p:cNvPr>
          <p:cNvPicPr>
            <a:picLocks noChangeAspect="1"/>
          </p:cNvPicPr>
          <p:nvPr userDrawn="1"/>
        </p:nvPicPr>
        <p:blipFill>
          <a:blip r:embed="rId4"/>
          <a:stretch>
            <a:fillRect/>
          </a:stretch>
        </p:blipFill>
        <p:spPr>
          <a:xfrm>
            <a:off x="10698333" y="1347157"/>
            <a:ext cx="907929" cy="778225"/>
          </a:xfrm>
          <a:prstGeom prst="rect">
            <a:avLst/>
          </a:prstGeom>
        </p:spPr>
      </p:pic>
    </p:spTree>
    <p:extLst>
      <p:ext uri="{BB962C8B-B14F-4D97-AF65-F5344CB8AC3E}">
        <p14:creationId xmlns:p14="http://schemas.microsoft.com/office/powerpoint/2010/main" val="1674825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chlussfolie_Nur Headline">
    <p:spTree>
      <p:nvGrpSpPr>
        <p:cNvPr id="1" name=""/>
        <p:cNvGrpSpPr/>
        <p:nvPr/>
      </p:nvGrpSpPr>
      <p:grpSpPr>
        <a:xfrm>
          <a:off x="0" y="0"/>
          <a:ext cx="0" cy="0"/>
          <a:chOff x="0" y="0"/>
          <a:chExt cx="0" cy="0"/>
        </a:xfrm>
      </p:grpSpPr>
      <p:sp>
        <p:nvSpPr>
          <p:cNvPr id="2" name="Title 1"/>
          <p:cNvSpPr>
            <a:spLocks noGrp="1"/>
          </p:cNvSpPr>
          <p:nvPr>
            <p:ph type="title"/>
          </p:nvPr>
        </p:nvSpPr>
        <p:spPr>
          <a:xfrm>
            <a:off x="720603" y="764679"/>
            <a:ext cx="10058400" cy="3566160"/>
          </a:xfrm>
        </p:spPr>
        <p:txBody>
          <a:bodyPr rtlCol="0" anchor="b" anchorCtr="0">
            <a:normAutofit/>
          </a:bodyPr>
          <a:lstStyle>
            <a:lvl1pPr>
              <a:lnSpc>
                <a:spcPct val="85000"/>
              </a:lnSpc>
              <a:defRPr sz="8000" b="0">
                <a:solidFill>
                  <a:schemeClr val="bg1"/>
                </a:solidFill>
              </a:defRPr>
            </a:lvl1pPr>
          </a:lstStyle>
          <a:p>
            <a:pPr rtl="0"/>
            <a:r>
              <a:rPr lang="lv-lv"/>
              <a:t>Click to edit Master title style</a:t>
            </a:r>
            <a:endParaRPr lang="en-US" dirty="0"/>
          </a:p>
        </p:txBody>
      </p:sp>
      <p:sp>
        <p:nvSpPr>
          <p:cNvPr id="3" name="Text Placeholder 2"/>
          <p:cNvSpPr>
            <a:spLocks noGrp="1"/>
          </p:cNvSpPr>
          <p:nvPr>
            <p:ph type="body" idx="1"/>
          </p:nvPr>
        </p:nvSpPr>
        <p:spPr>
          <a:xfrm>
            <a:off x="720603" y="4472739"/>
            <a:ext cx="10058400" cy="1143000"/>
          </a:xfrm>
        </p:spPr>
        <p:txBody>
          <a:bodyPr lIns="91440" rIns="91440" rtlCol="0" anchor="t" anchorCtr="0">
            <a:normAutofit/>
          </a:bodyPr>
          <a:lstStyle>
            <a:lvl1pPr marL="0" indent="0">
              <a:buNone/>
              <a:defRPr sz="3200" cap="all" spc="200" baseline="0">
                <a:solidFill>
                  <a:schemeClr val="accent6">
                    <a:lumMod val="85000"/>
                  </a:schemeClr>
                </a:solidFill>
                <a:latin typeface="Trebuchet MS" panose="020B0603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lv-lv"/>
              <a:t>Edit Master text styles</a:t>
            </a:r>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286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endParaRPr lang="es-ES"/>
          </a:p>
        </p:txBody>
      </p:sp>
      <p:sp>
        <p:nvSpPr>
          <p:cNvPr id="3" name="Marcador de pie de página 2"/>
          <p:cNvSpPr>
            <a:spLocks noGrp="1"/>
          </p:cNvSpPr>
          <p:nvPr>
            <p:ph type="ftr" sz="quarter" idx="11"/>
          </p:nvPr>
        </p:nvSpPr>
        <p:spPr/>
        <p:txBody>
          <a:bodyPr rtlCol="0"/>
          <a:lstStyle/>
          <a:p>
            <a:pPr rtl="0"/>
            <a:endParaRPr lang="es-ES"/>
          </a:p>
        </p:txBody>
      </p:sp>
      <p:sp>
        <p:nvSpPr>
          <p:cNvPr id="4" name="Marcador de número de diapositiva 3"/>
          <p:cNvSpPr>
            <a:spLocks noGrp="1"/>
          </p:cNvSpPr>
          <p:nvPr>
            <p:ph type="sldNum" sz="quarter" idx="12"/>
          </p:nvPr>
        </p:nvSpPr>
        <p:spPr/>
        <p:txBody>
          <a:bodyPr rtlCol="0"/>
          <a:lstStyle/>
          <a:p>
            <a:pPr rtl="0"/>
            <a:fld id="{5C560587-37D9-4F8A-84F5-0FABA1F59EBC}" type="slidenum">
              <a:rPr lang="es-ES" smtClean="0"/>
              <a:t>‹#›</a:t>
            </a:fld>
            <a:endParaRPr lang="es-ES"/>
          </a:p>
        </p:txBody>
      </p:sp>
    </p:spTree>
    <p:extLst>
      <p:ext uri="{BB962C8B-B14F-4D97-AF65-F5344CB8AC3E}">
        <p14:creationId xmlns:p14="http://schemas.microsoft.com/office/powerpoint/2010/main" val="367684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auf Fond">
    <p:spTree>
      <p:nvGrpSpPr>
        <p:cNvPr id="1" name=""/>
        <p:cNvGrpSpPr/>
        <p:nvPr/>
      </p:nvGrpSpPr>
      <p:grpSpPr>
        <a:xfrm>
          <a:off x="0" y="0"/>
          <a:ext cx="0" cy="0"/>
          <a:chOff x="0" y="0"/>
          <a:chExt cx="0" cy="0"/>
        </a:xfrm>
      </p:grpSpPr>
      <p:sp>
        <p:nvSpPr>
          <p:cNvPr id="13" name="Rechteck 12"/>
          <p:cNvSpPr/>
          <p:nvPr userDrawn="1"/>
        </p:nvSpPr>
        <p:spPr>
          <a:xfrm>
            <a:off x="10768084" y="0"/>
            <a:ext cx="1420756" cy="633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96064" y="705468"/>
            <a:ext cx="9828869" cy="3566160"/>
          </a:xfrm>
        </p:spPr>
        <p:txBody>
          <a:bodyPr rtlCol="0" anchor="b">
            <a:normAutofit/>
          </a:bodyPr>
          <a:lstStyle>
            <a:lvl1pPr algn="l">
              <a:lnSpc>
                <a:spcPct val="85000"/>
              </a:lnSpc>
              <a:defRPr sz="7200" spc="-50" baseline="0">
                <a:solidFill>
                  <a:schemeClr val="tx1">
                    <a:lumMod val="85000"/>
                    <a:lumOff val="15000"/>
                  </a:schemeClr>
                </a:solidFill>
                <a:latin typeface="Trebuchet MS" panose="020B0603020202020204" pitchFamily="34" charset="0"/>
              </a:defRPr>
            </a:lvl1pPr>
          </a:lstStyle>
          <a:p>
            <a:pPr rtl="0"/>
            <a:r>
              <a:rPr lang="lv-lv"/>
              <a:t>Click to edit Master title style</a:t>
            </a:r>
            <a:endParaRPr lang="en-US" dirty="0"/>
          </a:p>
        </p:txBody>
      </p:sp>
      <p:sp>
        <p:nvSpPr>
          <p:cNvPr id="3" name="Subtitle 2"/>
          <p:cNvSpPr>
            <a:spLocks noGrp="1"/>
          </p:cNvSpPr>
          <p:nvPr>
            <p:ph type="subTitle" idx="1"/>
          </p:nvPr>
        </p:nvSpPr>
        <p:spPr>
          <a:xfrm>
            <a:off x="696064" y="4485301"/>
            <a:ext cx="9828869" cy="1143000"/>
          </a:xfrm>
        </p:spPr>
        <p:txBody>
          <a:bodyPr lIns="91440" rIns="91440" rtlCol="0">
            <a:normAutofit/>
          </a:bodyPr>
          <a:lstStyle>
            <a:lvl1pPr marL="0" indent="0" algn="l">
              <a:buNone/>
              <a:defRPr sz="2000" cap="all" spc="200" baseline="0">
                <a:solidFill>
                  <a:schemeClr val="tx2"/>
                </a:solidFill>
                <a:latin typeface="Trebuchet MS" panose="020B0603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lv-lv"/>
              <a:t>Click to edit Master subtitle style</a:t>
            </a:r>
            <a:endParaRPr lang="en-US" dirty="0"/>
          </a:p>
        </p:txBody>
      </p:sp>
      <p:sp>
        <p:nvSpPr>
          <p:cNvPr id="5" name="Footer Placeholder 4"/>
          <p:cNvSpPr>
            <a:spLocks noGrp="1"/>
          </p:cNvSpPr>
          <p:nvPr>
            <p:ph type="ftr" sz="quarter" idx="11"/>
          </p:nvPr>
        </p:nvSpPr>
        <p:spPr/>
        <p:txBody>
          <a:bodyPr rtlCol="0"/>
          <a:lstStyle>
            <a:lvl1pPr>
              <a:defRPr>
                <a:latin typeface="Trebuchet MS" panose="020B0603020202020204" pitchFamily="34" charset="0"/>
              </a:defRPr>
            </a:lvl1pPr>
          </a:lstStyle>
          <a:p>
            <a:pPr rtl="0"/>
            <a:endParaRPr lang="en-US" dirty="0"/>
          </a:p>
        </p:txBody>
      </p:sp>
      <p:sp>
        <p:nvSpPr>
          <p:cNvPr id="6" name="Slide Number Placeholder 5"/>
          <p:cNvSpPr>
            <a:spLocks noGrp="1"/>
          </p:cNvSpPr>
          <p:nvPr>
            <p:ph type="sldNum" sz="quarter" idx="12"/>
          </p:nvPr>
        </p:nvSpPr>
        <p:spPr/>
        <p:txBody>
          <a:bodyPr rtlCol="0"/>
          <a:lstStyle>
            <a:lvl1pPr>
              <a:defRPr>
                <a:latin typeface="Trebuchet MS" panose="020B0603020202020204" pitchFamily="34" charset="0"/>
              </a:defRPr>
            </a:lvl1pPr>
          </a:lstStyle>
          <a:p>
            <a:pPr rtl="0"/>
            <a:fld id="{4FAB73BC-B049-4115-A692-8D63A059BFB8}" type="slidenum">
              <a:rPr lang="en-US" smtClean="0"/>
              <a:pPr/>
              <a:t>‹#›</a:t>
            </a:fld>
            <a:endParaRPr lang="en-US" dirty="0"/>
          </a:p>
        </p:txBody>
      </p:sp>
      <p:cxnSp>
        <p:nvCxnSpPr>
          <p:cNvPr id="9" name="Straight Connector 8"/>
          <p:cNvCxnSpPr/>
          <p:nvPr/>
        </p:nvCxnSpPr>
        <p:spPr>
          <a:xfrm flipV="1">
            <a:off x="771435" y="4368918"/>
            <a:ext cx="9728098" cy="466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00883" y="218125"/>
            <a:ext cx="1027344" cy="849265"/>
          </a:xfrm>
          <a:prstGeom prst="rect">
            <a:avLst/>
          </a:prstGeom>
        </p:spPr>
      </p:pic>
      <p:pic>
        <p:nvPicPr>
          <p:cNvPr id="11" name="Inhaltsplatzhalter 5">
            <a:extLst>
              <a:ext uri="{FF2B5EF4-FFF2-40B4-BE49-F238E27FC236}">
                <a16:creationId xmlns:a16="http://schemas.microsoft.com/office/drawing/2014/main" id="{00ADE22C-239C-4456-B8D6-FBF21CD7EE0F}"/>
              </a:ext>
            </a:extLst>
          </p:cNvPr>
          <p:cNvPicPr>
            <a:picLocks noChangeAspect="1"/>
          </p:cNvPicPr>
          <p:nvPr userDrawn="1"/>
        </p:nvPicPr>
        <p:blipFill>
          <a:blip r:embed="rId3"/>
          <a:stretch>
            <a:fillRect/>
          </a:stretch>
        </p:blipFill>
        <p:spPr>
          <a:xfrm>
            <a:off x="10971303" y="1218355"/>
            <a:ext cx="907929" cy="778225"/>
          </a:xfrm>
          <a:prstGeom prst="rect">
            <a:avLst/>
          </a:prstGeom>
        </p:spPr>
      </p:pic>
    </p:spTree>
    <p:extLst>
      <p:ext uri="{BB962C8B-B14F-4D97-AF65-F5344CB8AC3E}">
        <p14:creationId xmlns:p14="http://schemas.microsoft.com/office/powerpoint/2010/main" val="2343757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Kunde/Partner auf Weiß">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96064" y="705468"/>
            <a:ext cx="9828869" cy="3566160"/>
          </a:xfrm>
        </p:spPr>
        <p:txBody>
          <a:bodyPr rtlCol="0" anchor="b">
            <a:normAutofit/>
          </a:bodyPr>
          <a:lstStyle>
            <a:lvl1pPr algn="l">
              <a:lnSpc>
                <a:spcPct val="85000"/>
              </a:lnSpc>
              <a:defRPr sz="7200" spc="-50" baseline="0">
                <a:solidFill>
                  <a:schemeClr val="tx1">
                    <a:lumMod val="95000"/>
                    <a:lumOff val="5000"/>
                  </a:schemeClr>
                </a:solidFill>
                <a:latin typeface="Trebuchet MS" panose="020B0603020202020204" pitchFamily="34" charset="0"/>
              </a:defRPr>
            </a:lvl1pPr>
          </a:lstStyle>
          <a:p>
            <a:pPr rtl="0"/>
            <a:r>
              <a:rPr lang="lv-lv"/>
              <a:t>Click to edit Master title style</a:t>
            </a:r>
            <a:endParaRPr lang="en-US" dirty="0"/>
          </a:p>
        </p:txBody>
      </p:sp>
      <p:sp>
        <p:nvSpPr>
          <p:cNvPr id="3" name="Subtitle 2"/>
          <p:cNvSpPr>
            <a:spLocks noGrp="1"/>
          </p:cNvSpPr>
          <p:nvPr>
            <p:ph type="subTitle" idx="1"/>
          </p:nvPr>
        </p:nvSpPr>
        <p:spPr>
          <a:xfrm>
            <a:off x="696064" y="4485301"/>
            <a:ext cx="9828869" cy="1143000"/>
          </a:xfrm>
        </p:spPr>
        <p:txBody>
          <a:bodyPr lIns="91440" rIns="91440" rtlCol="0">
            <a:normAutofit/>
          </a:bodyPr>
          <a:lstStyle>
            <a:lvl1pPr marL="0" indent="0" algn="l">
              <a:buNone/>
              <a:defRPr sz="2000" cap="all" spc="200" baseline="0">
                <a:solidFill>
                  <a:schemeClr val="tx2"/>
                </a:solidFill>
                <a:latin typeface="Trebuchet MS" panose="020B0603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lv-lv"/>
              <a:t>Click to edit Master subtitle style</a:t>
            </a:r>
            <a:endParaRPr lang="en-US" dirty="0"/>
          </a:p>
        </p:txBody>
      </p:sp>
      <p:sp>
        <p:nvSpPr>
          <p:cNvPr id="5" name="Footer Placeholder 4"/>
          <p:cNvSpPr>
            <a:spLocks noGrp="1"/>
          </p:cNvSpPr>
          <p:nvPr>
            <p:ph type="ftr" sz="quarter" idx="11"/>
          </p:nvPr>
        </p:nvSpPr>
        <p:spPr/>
        <p:txBody>
          <a:bodyPr rtlCol="0"/>
          <a:lstStyle>
            <a:lvl1pPr>
              <a:defRPr>
                <a:latin typeface="Trebuchet MS" panose="020B0603020202020204" pitchFamily="34" charset="0"/>
              </a:defRPr>
            </a:lvl1pPr>
          </a:lstStyle>
          <a:p>
            <a:pPr rtl="0"/>
            <a:endParaRPr lang="en-US" dirty="0"/>
          </a:p>
        </p:txBody>
      </p:sp>
      <p:sp>
        <p:nvSpPr>
          <p:cNvPr id="6" name="Slide Number Placeholder 5"/>
          <p:cNvSpPr>
            <a:spLocks noGrp="1"/>
          </p:cNvSpPr>
          <p:nvPr>
            <p:ph type="sldNum" sz="quarter" idx="12"/>
          </p:nvPr>
        </p:nvSpPr>
        <p:spPr/>
        <p:txBody>
          <a:bodyPr rtlCol="0"/>
          <a:lstStyle>
            <a:lvl1pPr>
              <a:defRPr>
                <a:latin typeface="Trebuchet MS" panose="020B0603020202020204" pitchFamily="34" charset="0"/>
              </a:defRPr>
            </a:lvl1pPr>
          </a:lstStyle>
          <a:p>
            <a:pPr rtl="0"/>
            <a:fld id="{4FAB73BC-B049-4115-A692-8D63A059BFB8}" type="slidenum">
              <a:rPr lang="en-US" smtClean="0"/>
              <a:pPr/>
              <a:t>‹#›</a:t>
            </a:fld>
            <a:endParaRPr lang="en-US" dirty="0"/>
          </a:p>
        </p:txBody>
      </p:sp>
      <p:cxnSp>
        <p:nvCxnSpPr>
          <p:cNvPr id="9" name="Straight Connector 8"/>
          <p:cNvCxnSpPr/>
          <p:nvPr/>
        </p:nvCxnSpPr>
        <p:spPr>
          <a:xfrm flipV="1">
            <a:off x="771435" y="4368918"/>
            <a:ext cx="9728098" cy="466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00883" y="218125"/>
            <a:ext cx="1027344" cy="849265"/>
          </a:xfrm>
          <a:prstGeom prst="rect">
            <a:avLst/>
          </a:prstGeom>
        </p:spPr>
      </p:pic>
      <p:sp>
        <p:nvSpPr>
          <p:cNvPr id="14" name="Bildplatzhalter 13"/>
          <p:cNvSpPr>
            <a:spLocks noGrp="1"/>
          </p:cNvSpPr>
          <p:nvPr>
            <p:ph type="pic" sz="quarter" idx="13" hasCustomPrompt="1"/>
          </p:nvPr>
        </p:nvSpPr>
        <p:spPr>
          <a:xfrm>
            <a:off x="10900883" y="1447148"/>
            <a:ext cx="1027344" cy="991252"/>
          </a:xfrm>
        </p:spPr>
        <p:txBody>
          <a:bodyPr rtlCol="0"/>
          <a:lstStyle>
            <a:lvl1pPr>
              <a:defRPr/>
            </a:lvl1pPr>
          </a:lstStyle>
          <a:p>
            <a:pPr rtl="0"/>
            <a:r>
              <a:rPr lang="lv-lv"/>
              <a:t>PartnerLogo</a:t>
            </a:r>
            <a:endParaRPr lang="de-DE" dirty="0"/>
          </a:p>
        </p:txBody>
      </p:sp>
    </p:spTree>
    <p:extLst>
      <p:ext uri="{BB962C8B-B14F-4D97-AF65-F5344CB8AC3E}">
        <p14:creationId xmlns:p14="http://schemas.microsoft.com/office/powerpoint/2010/main" val="410281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 auf weiß">
    <p:spTree>
      <p:nvGrpSpPr>
        <p:cNvPr id="1" name=""/>
        <p:cNvGrpSpPr/>
        <p:nvPr/>
      </p:nvGrpSpPr>
      <p:grpSpPr>
        <a:xfrm>
          <a:off x="0" y="0"/>
          <a:ext cx="0" cy="0"/>
          <a:chOff x="0" y="0"/>
          <a:chExt cx="0" cy="0"/>
        </a:xfrm>
      </p:grpSpPr>
      <p:sp>
        <p:nvSpPr>
          <p:cNvPr id="2" name="Title 1"/>
          <p:cNvSpPr>
            <a:spLocks noGrp="1"/>
          </p:cNvSpPr>
          <p:nvPr>
            <p:ph type="title"/>
          </p:nvPr>
        </p:nvSpPr>
        <p:spPr>
          <a:xfrm>
            <a:off x="687848" y="233211"/>
            <a:ext cx="9967452" cy="1450757"/>
          </a:xfrm>
        </p:spPr>
        <p:txBody>
          <a:bodyPr rtlCol="0"/>
          <a:lstStyle>
            <a:lvl1pPr marL="0">
              <a:defRPr>
                <a:latin typeface="Trebuchet MS" panose="020B0603020202020204" pitchFamily="34" charset="0"/>
              </a:defRPr>
            </a:lvl1pPr>
          </a:lstStyle>
          <a:p>
            <a:pPr rtl="0"/>
            <a:r>
              <a:rPr lang="lv-lv"/>
              <a:t>Click to edit Master title style</a:t>
            </a:r>
            <a:endParaRPr lang="en-US" dirty="0"/>
          </a:p>
        </p:txBody>
      </p:sp>
      <p:sp>
        <p:nvSpPr>
          <p:cNvPr id="3" name="Content Placeholder 2"/>
          <p:cNvSpPr>
            <a:spLocks noGrp="1"/>
          </p:cNvSpPr>
          <p:nvPr>
            <p:ph idx="1"/>
          </p:nvPr>
        </p:nvSpPr>
        <p:spPr>
          <a:xfrm>
            <a:off x="687848" y="1905000"/>
            <a:ext cx="9967452" cy="4267200"/>
          </a:xfrm>
        </p:spPr>
        <p:txBody>
          <a:bodyPr rtlCol="0"/>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rtl="0"/>
            <a:r>
              <a:rPr lang="lv-lv"/>
              <a:t>Edit Master text styles</a:t>
            </a:r>
          </a:p>
          <a:p>
            <a:pPr lvl="1" rtl="0"/>
            <a:r>
              <a:rPr lang="lv-lv"/>
              <a:t>Second level</a:t>
            </a:r>
          </a:p>
          <a:p>
            <a:pPr lvl="2" rtl="0"/>
            <a:r>
              <a:rPr lang="lv-lv"/>
              <a:t>Third level</a:t>
            </a:r>
          </a:p>
          <a:p>
            <a:pPr lvl="3" rtl="0"/>
            <a:r>
              <a:rPr lang="lv-lv"/>
              <a:t>Fourth level</a:t>
            </a:r>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6113E31D-E2AB-40D1-8B51-AFA5AFEF393A}"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alt auf Fon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marL="0">
              <a:defRPr>
                <a:latin typeface="Trebuchet MS" panose="020B0603020202020204" pitchFamily="34" charset="0"/>
              </a:defRPr>
            </a:lvl1pPr>
          </a:lstStyle>
          <a:p>
            <a:pPr rtl="0"/>
            <a:r>
              <a:rPr lang="lv-lv"/>
              <a:t>Click to edit Master title style</a:t>
            </a:r>
            <a:endParaRPr lang="en-US" dirty="0"/>
          </a:p>
        </p:txBody>
      </p:sp>
      <p:sp>
        <p:nvSpPr>
          <p:cNvPr id="3" name="Content Placeholder 2"/>
          <p:cNvSpPr>
            <a:spLocks noGrp="1"/>
          </p:cNvSpPr>
          <p:nvPr>
            <p:ph idx="1"/>
          </p:nvPr>
        </p:nvSpPr>
        <p:spPr>
          <a:xfrm>
            <a:off x="687848" y="1917700"/>
            <a:ext cx="9776612" cy="4262016"/>
          </a:xfrm>
        </p:spPr>
        <p:txBody>
          <a:bodyPr rtlCol="0"/>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rtl="0"/>
            <a:r>
              <a:rPr lang="lv-lv"/>
              <a:t>Edit Master text styles</a:t>
            </a:r>
          </a:p>
          <a:p>
            <a:pPr lvl="1" rtl="0"/>
            <a:r>
              <a:rPr lang="lv-lv"/>
              <a:t>Second level</a:t>
            </a:r>
          </a:p>
          <a:p>
            <a:pPr lvl="2" rtl="0"/>
            <a:r>
              <a:rPr lang="lv-lv"/>
              <a:t>Third level</a:t>
            </a:r>
          </a:p>
          <a:p>
            <a:pPr lvl="3" rtl="0"/>
            <a:r>
              <a:rPr lang="lv-lv"/>
              <a:t>Fourth level</a:t>
            </a:r>
          </a:p>
        </p:txBody>
      </p:sp>
      <p:sp>
        <p:nvSpPr>
          <p:cNvPr id="8" name="Rechteck 7"/>
          <p:cNvSpPr/>
          <p:nvPr userDrawn="1"/>
        </p:nvSpPr>
        <p:spPr>
          <a:xfrm>
            <a:off x="10771244" y="0"/>
            <a:ext cx="1420756" cy="6334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6113E31D-E2AB-40D1-8B51-AFA5AFEF393A}" type="slidenum">
              <a:rPr lang="en-US" dirty="0"/>
              <a:t>‹#›</a:t>
            </a:fld>
            <a:endParaRPr lang="en-US" dirty="0"/>
          </a:p>
        </p:txBody>
      </p:sp>
      <p:pic>
        <p:nvPicPr>
          <p:cNvPr id="9" name="Grafik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14531" y="218125"/>
            <a:ext cx="1027344" cy="849265"/>
          </a:xfrm>
          <a:prstGeom prst="rect">
            <a:avLst/>
          </a:prstGeom>
        </p:spPr>
      </p:pic>
      <p:pic>
        <p:nvPicPr>
          <p:cNvPr id="10" name="Inhaltsplatzhalter 5">
            <a:extLst>
              <a:ext uri="{FF2B5EF4-FFF2-40B4-BE49-F238E27FC236}">
                <a16:creationId xmlns:a16="http://schemas.microsoft.com/office/drawing/2014/main" id="{EF99CA3A-6003-4C94-BAB5-DEB18C8E3678}"/>
              </a:ext>
            </a:extLst>
          </p:cNvPr>
          <p:cNvPicPr>
            <a:picLocks noChangeAspect="1"/>
          </p:cNvPicPr>
          <p:nvPr userDrawn="1"/>
        </p:nvPicPr>
        <p:blipFill>
          <a:blip r:embed="rId3"/>
          <a:stretch>
            <a:fillRect/>
          </a:stretch>
        </p:blipFill>
        <p:spPr>
          <a:xfrm>
            <a:off x="10971303" y="1218355"/>
            <a:ext cx="907929" cy="778225"/>
          </a:xfrm>
          <a:prstGeom prst="rect">
            <a:avLst/>
          </a:prstGeom>
        </p:spPr>
      </p:pic>
    </p:spTree>
    <p:extLst>
      <p:ext uri="{BB962C8B-B14F-4D97-AF65-F5344CB8AC3E}">
        <p14:creationId xmlns:p14="http://schemas.microsoft.com/office/powerpoint/2010/main" val="309934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Inhalt Partner/Kunde auf weiß">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67452" cy="1450757"/>
          </a:xfrm>
        </p:spPr>
        <p:txBody>
          <a:bodyPr rtlCol="0"/>
          <a:lstStyle>
            <a:lvl1pPr marL="0">
              <a:defRPr>
                <a:latin typeface="Trebuchet MS" panose="020B0603020202020204" pitchFamily="34" charset="0"/>
              </a:defRPr>
            </a:lvl1pPr>
          </a:lstStyle>
          <a:p>
            <a:pPr rtl="0"/>
            <a:r>
              <a:rPr lang="lv-lv"/>
              <a:t>Click to edit Master title style</a:t>
            </a:r>
            <a:endParaRPr lang="en-US" dirty="0"/>
          </a:p>
        </p:txBody>
      </p:sp>
      <p:sp>
        <p:nvSpPr>
          <p:cNvPr id="3" name="Content Placeholder 2"/>
          <p:cNvSpPr>
            <a:spLocks noGrp="1"/>
          </p:cNvSpPr>
          <p:nvPr>
            <p:ph idx="1"/>
          </p:nvPr>
        </p:nvSpPr>
        <p:spPr>
          <a:xfrm>
            <a:off x="687848" y="1905000"/>
            <a:ext cx="9967452" cy="4267200"/>
          </a:xfrm>
        </p:spPr>
        <p:txBody>
          <a:bodyPr rtlCol="0"/>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rtl="0"/>
            <a:r>
              <a:rPr lang="lv-lv"/>
              <a:t>Edit Master text styles</a:t>
            </a:r>
          </a:p>
          <a:p>
            <a:pPr lvl="1" rtl="0"/>
            <a:r>
              <a:rPr lang="lv-lv"/>
              <a:t>Second level</a:t>
            </a:r>
          </a:p>
          <a:p>
            <a:pPr lvl="2" rtl="0"/>
            <a:r>
              <a:rPr lang="lv-lv"/>
              <a:t>Third level</a:t>
            </a:r>
          </a:p>
          <a:p>
            <a:pPr lvl="3" rtl="0"/>
            <a:r>
              <a:rPr lang="lv-lv"/>
              <a:t>Fourth level</a:t>
            </a:r>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6113E31D-E2AB-40D1-8B51-AFA5AFEF393A}" type="slidenum">
              <a:rPr lang="en-US" dirty="0"/>
              <a:t>‹#›</a:t>
            </a:fld>
            <a:endParaRPr lang="en-US" dirty="0"/>
          </a:p>
        </p:txBody>
      </p:sp>
    </p:spTree>
    <p:extLst>
      <p:ext uri="{BB962C8B-B14F-4D97-AF65-F5344CB8AC3E}">
        <p14:creationId xmlns:p14="http://schemas.microsoft.com/office/powerpoint/2010/main" val="6802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alt auf zwei Spalten">
    <p:spTree>
      <p:nvGrpSpPr>
        <p:cNvPr id="1" name=""/>
        <p:cNvGrpSpPr/>
        <p:nvPr/>
      </p:nvGrpSpPr>
      <p:grpSpPr>
        <a:xfrm>
          <a:off x="0" y="0"/>
          <a:ext cx="0" cy="0"/>
          <a:chOff x="0" y="0"/>
          <a:chExt cx="0" cy="0"/>
        </a:xfrm>
      </p:grpSpPr>
      <p:sp>
        <p:nvSpPr>
          <p:cNvPr id="8" name="Title 7"/>
          <p:cNvSpPr>
            <a:spLocks noGrp="1"/>
          </p:cNvSpPr>
          <p:nvPr>
            <p:ph type="title"/>
          </p:nvPr>
        </p:nvSpPr>
        <p:spPr>
          <a:xfrm>
            <a:off x="720603" y="245660"/>
            <a:ext cx="10058400" cy="1450757"/>
          </a:xfrm>
        </p:spPr>
        <p:txBody>
          <a:bodyPr rtlCol="0"/>
          <a:lstStyle/>
          <a:p>
            <a:pPr rtl="0"/>
            <a:r>
              <a:rPr lang="lv-lv"/>
              <a:t>Click to edit Master title style</a:t>
            </a:r>
            <a:endParaRPr lang="en-US" dirty="0"/>
          </a:p>
        </p:txBody>
      </p:sp>
      <p:sp>
        <p:nvSpPr>
          <p:cNvPr id="3" name="Content Placeholder 2"/>
          <p:cNvSpPr>
            <a:spLocks noGrp="1"/>
          </p:cNvSpPr>
          <p:nvPr>
            <p:ph sz="half" idx="1"/>
          </p:nvPr>
        </p:nvSpPr>
        <p:spPr>
          <a:xfrm>
            <a:off x="723994" y="1958603"/>
            <a:ext cx="4937760" cy="4238996"/>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US" dirty="0"/>
          </a:p>
        </p:txBody>
      </p:sp>
      <p:sp>
        <p:nvSpPr>
          <p:cNvPr id="4" name="Content Placeholder 3"/>
          <p:cNvSpPr>
            <a:spLocks noGrp="1"/>
          </p:cNvSpPr>
          <p:nvPr>
            <p:ph sz="half" idx="2"/>
          </p:nvPr>
        </p:nvSpPr>
        <p:spPr>
          <a:xfrm>
            <a:off x="5841243" y="1958603"/>
            <a:ext cx="4937760" cy="4238996"/>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US" dirty="0"/>
          </a:p>
        </p:txBody>
      </p:sp>
      <p:sp>
        <p:nvSpPr>
          <p:cNvPr id="6" name="Footer Placeholder 5"/>
          <p:cNvSpPr>
            <a:spLocks noGrp="1"/>
          </p:cNvSpPr>
          <p:nvPr>
            <p:ph type="ftr" sz="quarter" idx="11"/>
          </p:nvPr>
        </p:nvSpPr>
        <p:spPr/>
        <p:txBody>
          <a:bodyPr rtlCol="0"/>
          <a:lstStyle/>
          <a:p>
            <a:pPr rtl="0"/>
            <a:endParaRPr lang="en-US" dirty="0"/>
          </a:p>
        </p:txBody>
      </p:sp>
      <p:sp>
        <p:nvSpPr>
          <p:cNvPr id="7" name="Slide Number Placeholder 6"/>
          <p:cNvSpPr>
            <a:spLocks noGrp="1"/>
          </p:cNvSpPr>
          <p:nvPr>
            <p:ph type="sldNum" sz="quarter" idx="12"/>
          </p:nvPr>
        </p:nvSpPr>
        <p:spPr/>
        <p:txBody>
          <a:bodyPr rtlCol="0"/>
          <a:lstStyle/>
          <a:p>
            <a:pPr rtl="0"/>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nhalt Vergleich auf zwei Spalten">
    <p:spTree>
      <p:nvGrpSpPr>
        <p:cNvPr id="1" name=""/>
        <p:cNvGrpSpPr/>
        <p:nvPr/>
      </p:nvGrpSpPr>
      <p:grpSpPr>
        <a:xfrm>
          <a:off x="0" y="0"/>
          <a:ext cx="0" cy="0"/>
          <a:chOff x="0" y="0"/>
          <a:chExt cx="0" cy="0"/>
        </a:xfrm>
      </p:grpSpPr>
      <p:sp>
        <p:nvSpPr>
          <p:cNvPr id="10" name="Title 9"/>
          <p:cNvSpPr>
            <a:spLocks noGrp="1"/>
          </p:cNvSpPr>
          <p:nvPr>
            <p:ph type="title"/>
          </p:nvPr>
        </p:nvSpPr>
        <p:spPr>
          <a:xfrm>
            <a:off x="720603" y="272956"/>
            <a:ext cx="10058400" cy="1450757"/>
          </a:xfrm>
        </p:spPr>
        <p:txBody>
          <a:bodyPr rtlCol="0"/>
          <a:lstStyle/>
          <a:p>
            <a:pPr rtl="0"/>
            <a:r>
              <a:rPr lang="lv-lv"/>
              <a:t>Click to edit Master title style</a:t>
            </a:r>
            <a:endParaRPr lang="en-US" dirty="0"/>
          </a:p>
        </p:txBody>
      </p:sp>
      <p:sp>
        <p:nvSpPr>
          <p:cNvPr id="3" name="Text Placeholder 2"/>
          <p:cNvSpPr>
            <a:spLocks noGrp="1"/>
          </p:cNvSpPr>
          <p:nvPr>
            <p:ph type="body" idx="1"/>
          </p:nvPr>
        </p:nvSpPr>
        <p:spPr>
          <a:xfrm>
            <a:off x="723994" y="2036697"/>
            <a:ext cx="4937760" cy="545636"/>
          </a:xfrm>
        </p:spPr>
        <p:txBody>
          <a:bodyPr lIns="91440" rIns="91440" rtlCol="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p:cNvSpPr>
            <a:spLocks noGrp="1"/>
          </p:cNvSpPr>
          <p:nvPr>
            <p:ph sz="half" idx="2"/>
          </p:nvPr>
        </p:nvSpPr>
        <p:spPr>
          <a:xfrm>
            <a:off x="720603" y="2582334"/>
            <a:ext cx="4937760" cy="3564466"/>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US" dirty="0"/>
          </a:p>
        </p:txBody>
      </p:sp>
      <p:sp>
        <p:nvSpPr>
          <p:cNvPr id="5" name="Text Placeholder 4"/>
          <p:cNvSpPr>
            <a:spLocks noGrp="1"/>
          </p:cNvSpPr>
          <p:nvPr>
            <p:ph type="body" sz="quarter" idx="3"/>
          </p:nvPr>
        </p:nvSpPr>
        <p:spPr>
          <a:xfrm>
            <a:off x="5866469" y="2036697"/>
            <a:ext cx="4934370" cy="554407"/>
          </a:xfrm>
        </p:spPr>
        <p:txBody>
          <a:bodyPr lIns="91440" rIns="91440" rtlCol="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p:cNvSpPr>
            <a:spLocks noGrp="1"/>
          </p:cNvSpPr>
          <p:nvPr>
            <p:ph sz="quarter" idx="4"/>
          </p:nvPr>
        </p:nvSpPr>
        <p:spPr>
          <a:xfrm>
            <a:off x="5863079" y="2582334"/>
            <a:ext cx="4937760" cy="3564466"/>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US" dirty="0"/>
          </a:p>
        </p:txBody>
      </p:sp>
      <p:sp>
        <p:nvSpPr>
          <p:cNvPr id="8" name="Footer Placeholder 7"/>
          <p:cNvSpPr>
            <a:spLocks noGrp="1"/>
          </p:cNvSpPr>
          <p:nvPr>
            <p:ph type="ftr" sz="quarter" idx="11"/>
          </p:nvPr>
        </p:nvSpPr>
        <p:spPr/>
        <p:txBody>
          <a:bodyPr rtlCol="0"/>
          <a:lstStyle/>
          <a:p>
            <a:pPr rtl="0"/>
            <a:endParaRPr lang="en-US" dirty="0"/>
          </a:p>
        </p:txBody>
      </p:sp>
      <p:sp>
        <p:nvSpPr>
          <p:cNvPr id="9" name="Slide Number Placeholder 8"/>
          <p:cNvSpPr>
            <a:spLocks noGrp="1"/>
          </p:cNvSpPr>
          <p:nvPr>
            <p:ph type="sldNum" sz="quarter" idx="12"/>
          </p:nvPr>
        </p:nvSpPr>
        <p:spPr/>
        <p:txBody>
          <a:bodyPr rtlCol="0"/>
          <a:lstStyle/>
          <a:p>
            <a:pPr rtl="0"/>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auf weiß ohne Titel">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848" y="1863900"/>
            <a:ext cx="9942052" cy="4023360"/>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US" dirty="0"/>
          </a:p>
        </p:txBody>
      </p:sp>
      <p:sp>
        <p:nvSpPr>
          <p:cNvPr id="5" name="Fußzeilenplatzhalter 4"/>
          <p:cNvSpPr>
            <a:spLocks noGrp="1"/>
          </p:cNvSpPr>
          <p:nvPr>
            <p:ph type="ftr" sz="quarter" idx="11"/>
          </p:nvPr>
        </p:nvSpPr>
        <p:spPr/>
        <p:txBody>
          <a:bodyPr rtlCol="0"/>
          <a:lstStyle/>
          <a:p>
            <a:pPr rtl="0"/>
            <a:endParaRPr lang="en-US" dirty="0"/>
          </a:p>
        </p:txBody>
      </p:sp>
      <p:sp>
        <p:nvSpPr>
          <p:cNvPr id="6" name="Foliennummernplatzhalter 5"/>
          <p:cNvSpPr>
            <a:spLocks noGrp="1"/>
          </p:cNvSpPr>
          <p:nvPr>
            <p:ph type="sldNum" sz="quarter" idx="12"/>
          </p:nvPr>
        </p:nvSpPr>
        <p:spPr/>
        <p:txBody>
          <a:bodyPr rtlCol="0"/>
          <a:lstStyle/>
          <a:p>
            <a:pPr rtl="0"/>
            <a:fld id="{4FAB73BC-B049-4115-A692-8D63A059BFB8}" type="slidenum">
              <a:rPr lang="en-US" smtClean="0"/>
              <a:pPr/>
              <a:t>‹#›</a:t>
            </a:fld>
            <a:endParaRPr lang="en-US" dirty="0"/>
          </a:p>
        </p:txBody>
      </p:sp>
    </p:spTree>
    <p:extLst>
      <p:ext uri="{BB962C8B-B14F-4D97-AF65-F5344CB8AC3E}">
        <p14:creationId xmlns:p14="http://schemas.microsoft.com/office/powerpoint/2010/main" val="1375398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t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7848" y="257595"/>
            <a:ext cx="9966960" cy="1450757"/>
          </a:xfrm>
          <a:prstGeom prst="rect">
            <a:avLst/>
          </a:prstGeom>
        </p:spPr>
        <p:txBody>
          <a:bodyPr vert="horz" lIns="91440" tIns="45720" rIns="91440" bIns="45720" rtlCol="0" anchor="b">
            <a:normAutofit/>
          </a:bodyPr>
          <a:lstStyle/>
          <a:p>
            <a:pPr rtl="0"/>
            <a:r>
              <a:rPr lang="lv-lv"/>
              <a:t>Titelmasterformat durch Klicken bearbeiten</a:t>
            </a:r>
            <a:endParaRPr lang="en-US" dirty="0"/>
          </a:p>
        </p:txBody>
      </p:sp>
      <p:sp>
        <p:nvSpPr>
          <p:cNvPr id="3" name="Text Placeholder 2"/>
          <p:cNvSpPr>
            <a:spLocks noGrp="1"/>
          </p:cNvSpPr>
          <p:nvPr>
            <p:ph type="body" idx="1"/>
          </p:nvPr>
        </p:nvSpPr>
        <p:spPr>
          <a:xfrm>
            <a:off x="720603" y="1850252"/>
            <a:ext cx="9934205" cy="4342164"/>
          </a:xfrm>
          <a:prstGeom prst="rect">
            <a:avLst/>
          </a:prstGeom>
        </p:spPr>
        <p:txBody>
          <a:bodyPr vert="horz" lIns="0" tIns="45720" rIns="0" bIns="45720" rtlCol="0">
            <a:normAutofit/>
          </a:bodyPr>
          <a:lstStyle/>
          <a:p>
            <a:pPr lvl="0" rtl="0"/>
            <a:r>
              <a:rPr lang="lv-lv"/>
              <a:t>Textmasterformat bearbeiten</a:t>
            </a:r>
          </a:p>
          <a:p>
            <a:pPr lvl="1" rtl="0"/>
            <a:r>
              <a:rPr lang="lv-lv"/>
              <a:t>Zweite Ebene</a:t>
            </a:r>
          </a:p>
          <a:p>
            <a:pPr lvl="2" rtl="0"/>
            <a:r>
              <a:rPr lang="lv-lv"/>
              <a:t>Dritte Ebene</a:t>
            </a:r>
          </a:p>
          <a:p>
            <a:pPr lvl="3" rtl="0"/>
            <a:r>
              <a:rPr lang="lv-lv"/>
              <a:t>Vierte Ebene</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rtl="0"/>
            <a:fld id="{4FAB73BC-B049-4115-A692-8D63A059BFB8}" type="slidenum">
              <a:rPr lang="en-US" dirty="0"/>
              <a:pPr/>
              <a:t>‹#›</a:t>
            </a:fld>
            <a:endParaRPr lang="en-US" dirty="0"/>
          </a:p>
        </p:txBody>
      </p:sp>
      <p:cxnSp>
        <p:nvCxnSpPr>
          <p:cNvPr id="10" name="Straight Connector 9"/>
          <p:cNvCxnSpPr/>
          <p:nvPr/>
        </p:nvCxnSpPr>
        <p:spPr>
          <a:xfrm>
            <a:off x="687848" y="174022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fik 10"/>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914531" y="218125"/>
            <a:ext cx="1027344" cy="849265"/>
          </a:xfrm>
          <a:prstGeom prst="rect">
            <a:avLst/>
          </a:prstGeom>
        </p:spPr>
      </p:pic>
      <p:pic>
        <p:nvPicPr>
          <p:cNvPr id="12" name="Inhaltsplatzhalter 5">
            <a:extLst>
              <a:ext uri="{FF2B5EF4-FFF2-40B4-BE49-F238E27FC236}">
                <a16:creationId xmlns:a16="http://schemas.microsoft.com/office/drawing/2014/main" id="{3B04F1DE-5504-4662-86EB-88DB6F784ED5}"/>
              </a:ext>
            </a:extLst>
          </p:cNvPr>
          <p:cNvPicPr>
            <a:picLocks noChangeAspect="1"/>
          </p:cNvPicPr>
          <p:nvPr userDrawn="1"/>
        </p:nvPicPr>
        <p:blipFill>
          <a:blip r:embed="rId19"/>
          <a:stretch>
            <a:fillRect/>
          </a:stretch>
        </p:blipFill>
        <p:spPr>
          <a:xfrm>
            <a:off x="10971303" y="1218355"/>
            <a:ext cx="907929" cy="7782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68" r:id="rId3"/>
    <p:sldLayoutId id="2147483660" r:id="rId4"/>
    <p:sldLayoutId id="2147483667" r:id="rId5"/>
    <p:sldLayoutId id="2147483669" r:id="rId6"/>
    <p:sldLayoutId id="2147483652" r:id="rId7"/>
    <p:sldLayoutId id="2147483653" r:id="rId8"/>
    <p:sldLayoutId id="2147483665" r:id="rId9"/>
    <p:sldLayoutId id="2147483662" r:id="rId10"/>
    <p:sldLayoutId id="2147483656" r:id="rId11"/>
    <p:sldLayoutId id="2147483651" r:id="rId12"/>
    <p:sldLayoutId id="2147483657" r:id="rId13"/>
    <p:sldLayoutId id="2147483663" r:id="rId14"/>
    <p:sldLayoutId id="2147483664" r:id="rId15"/>
    <p:sldLayoutId id="2147483670" r:id="rId16"/>
  </p:sldLayoutIdLst>
  <p:hf hdr="0" ftr="0" dt="0"/>
  <p:txStyles>
    <p:titleStyle>
      <a:lvl1pPr algn="l" defTabSz="914400" rtl="0" eaLnBrk="1" latinLnBrk="0" hangingPunct="1">
        <a:lnSpc>
          <a:spcPct val="85000"/>
        </a:lnSpc>
        <a:spcBef>
          <a:spcPct val="0"/>
        </a:spcBef>
        <a:buNone/>
        <a:defRPr sz="4000" kern="1200" spc="-50" baseline="0">
          <a:solidFill>
            <a:schemeClr val="bg2">
              <a:lumMod val="25000"/>
            </a:schemeClr>
          </a:solidFill>
          <a:latin typeface="Trebuchet MS" panose="020B0603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Trebuchet MS" panose="020B0603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Trebuchet MS" panose="020B0603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Trebuchet MS" panose="020B0603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rebuchet MS" panose="020B0603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rebuchet MS" panose="020B0603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t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ec.europa.eu/budget/euprojects/search-projects_en"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ec.europa.eu/budget/graphs/revenue_expediture.html"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europarl.europa.eu/news/en/headlines/priorities/eu-s-long-term-budget/20200220STO73009/quiz-test-your-knowledge-of-the-eu-s-long-term-budget"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EKBOrXjljU"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19107" y="5355873"/>
            <a:ext cx="10113264" cy="822960"/>
          </a:xfrm>
        </p:spPr>
        <p:txBody>
          <a:bodyPr rtlCol="0"/>
          <a:lstStyle/>
          <a:p>
            <a:pPr rtl="0"/>
            <a:br>
              <a:rPr lang="en-US" dirty="0"/>
            </a:br>
            <a:br>
              <a:rPr lang="en-US" dirty="0"/>
            </a:br>
            <a:endParaRPr lang="de-DE" dirty="0"/>
          </a:p>
        </p:txBody>
      </p:sp>
      <p:sp>
        <p:nvSpPr>
          <p:cNvPr id="2" name="Foliennummernplatzhalter 1"/>
          <p:cNvSpPr>
            <a:spLocks noGrp="1"/>
          </p:cNvSpPr>
          <p:nvPr>
            <p:ph type="sldNum" sz="quarter" idx="12"/>
          </p:nvPr>
        </p:nvSpPr>
        <p:spPr/>
        <p:txBody>
          <a:bodyPr rtlCol="0"/>
          <a:lstStyle/>
          <a:p>
            <a:pPr rtl="0"/>
            <a:fld id="{4FAB73BC-B049-4115-A692-8D63A059BFB8}" type="slidenum">
              <a:rPr lang="en-US" smtClean="0"/>
              <a:t>1</a:t>
            </a:fld>
            <a:endParaRPr lang="en-US" dirty="0"/>
          </a:p>
        </p:txBody>
      </p:sp>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97329" y="5476805"/>
            <a:ext cx="1748864" cy="1291811"/>
          </a:xfrm>
          <a:prstGeom prst="rect">
            <a:avLst/>
          </a:prstGeom>
        </p:spPr>
      </p:pic>
      <p:pic>
        <p:nvPicPr>
          <p:cNvPr id="8" name="Inhaltsplatzhalter 5">
            <a:extLst>
              <a:ext uri="{FF2B5EF4-FFF2-40B4-BE49-F238E27FC236}">
                <a16:creationId xmlns:a16="http://schemas.microsoft.com/office/drawing/2014/main" id="{DFDA8C01-2F48-414A-B340-FF58088F5879}"/>
              </a:ext>
            </a:extLst>
          </p:cNvPr>
          <p:cNvPicPr>
            <a:picLocks noChangeAspect="1"/>
          </p:cNvPicPr>
          <p:nvPr/>
        </p:nvPicPr>
        <p:blipFill>
          <a:blip r:embed="rId4"/>
          <a:stretch>
            <a:fillRect/>
          </a:stretch>
        </p:blipFill>
        <p:spPr>
          <a:xfrm>
            <a:off x="8761652" y="5634650"/>
            <a:ext cx="1138806" cy="976120"/>
          </a:xfrm>
          <a:prstGeom prst="rect">
            <a:avLst/>
          </a:prstGeom>
        </p:spPr>
      </p:pic>
      <p:sp>
        <p:nvSpPr>
          <p:cNvPr id="6" name="Rectangle 5">
            <a:extLst>
              <a:ext uri="{FF2B5EF4-FFF2-40B4-BE49-F238E27FC236}">
                <a16:creationId xmlns:a16="http://schemas.microsoft.com/office/drawing/2014/main" id="{046DFED3-DCDD-4406-BC07-C4389471B5D7}"/>
              </a:ext>
            </a:extLst>
          </p:cNvPr>
          <p:cNvSpPr/>
          <p:nvPr/>
        </p:nvSpPr>
        <p:spPr>
          <a:xfrm>
            <a:off x="511728" y="5395979"/>
            <a:ext cx="7491369" cy="646331"/>
          </a:xfrm>
          <a:prstGeom prst="rect">
            <a:avLst/>
          </a:prstGeom>
        </p:spPr>
        <p:txBody>
          <a:bodyPr wrap="square" rtlCol="0">
            <a:spAutoFit/>
          </a:bodyPr>
          <a:lstStyle/>
          <a:p>
            <a:pPr rtl="0"/>
            <a:r>
              <a:rPr lang="lv-lv">
                <a:solidFill>
                  <a:schemeClr val="bg1"/>
                </a:solidFill>
              </a:rPr>
              <a:t>Sadarbība ar EPPO decentralizētā līmenī – </a:t>
            </a:r>
            <a:br>
              <a:rPr lang="en-US" dirty="0">
                <a:solidFill>
                  <a:schemeClr val="bg1"/>
                </a:solidFill>
              </a:rPr>
            </a:br>
            <a:r>
              <a:rPr lang="lv-lv">
                <a:solidFill>
                  <a:schemeClr val="bg1"/>
                </a:solidFill>
              </a:rPr>
              <a:t>mācību materiāli prokuroriem un izmeklētājtiesnešiem</a:t>
            </a:r>
            <a:endParaRPr lang="de-DE" dirty="0">
              <a:solidFill>
                <a:schemeClr val="bg1"/>
              </a:solidFill>
            </a:endParaRPr>
          </a:p>
        </p:txBody>
      </p:sp>
      <p:pic>
        <p:nvPicPr>
          <p:cNvPr id="12" name="Picture 11">
            <a:extLst>
              <a:ext uri="{FF2B5EF4-FFF2-40B4-BE49-F238E27FC236}">
                <a16:creationId xmlns:a16="http://schemas.microsoft.com/office/drawing/2014/main" id="{0B0951D3-3333-4D7F-B94B-4E1C8D4C0D65}"/>
              </a:ext>
            </a:extLst>
          </p:cNvPr>
          <p:cNvPicPr>
            <a:picLocks noChangeAspect="1"/>
          </p:cNvPicPr>
          <p:nvPr/>
        </p:nvPicPr>
        <p:blipFill>
          <a:blip r:embed="rId5"/>
          <a:stretch>
            <a:fillRect/>
          </a:stretch>
        </p:blipFill>
        <p:spPr>
          <a:xfrm>
            <a:off x="103194" y="6286345"/>
            <a:ext cx="5668432" cy="474087"/>
          </a:xfrm>
          <a:prstGeom prst="rect">
            <a:avLst/>
          </a:prstGeom>
        </p:spPr>
      </p:pic>
      <p:sp>
        <p:nvSpPr>
          <p:cNvPr id="10" name="Picture Placeholder 9">
            <a:extLst>
              <a:ext uri="{FF2B5EF4-FFF2-40B4-BE49-F238E27FC236}">
                <a16:creationId xmlns:a16="http://schemas.microsoft.com/office/drawing/2014/main" id="{A526EC71-EFDC-47C4-975A-68A1E1E172E5}"/>
              </a:ext>
            </a:extLst>
          </p:cNvPr>
          <p:cNvSpPr>
            <a:spLocks noGrp="1"/>
          </p:cNvSpPr>
          <p:nvPr>
            <p:ph type="pic" sz="quarter" idx="13"/>
          </p:nvPr>
        </p:nvSpPr>
        <p:spPr>
          <a:xfrm>
            <a:off x="3175" y="-50517"/>
            <a:ext cx="12188825" cy="4914900"/>
          </a:xfrm>
        </p:spPr>
      </p:sp>
      <p:sp>
        <p:nvSpPr>
          <p:cNvPr id="4" name="Szövegdoboz 3">
            <a:extLst>
              <a:ext uri="{FF2B5EF4-FFF2-40B4-BE49-F238E27FC236}">
                <a16:creationId xmlns:a16="http://schemas.microsoft.com/office/drawing/2014/main" id="{84B1803E-502E-47D1-B3DF-E86044D739BF}"/>
              </a:ext>
            </a:extLst>
          </p:cNvPr>
          <p:cNvSpPr txBox="1"/>
          <p:nvPr/>
        </p:nvSpPr>
        <p:spPr>
          <a:xfrm>
            <a:off x="548944" y="1745213"/>
            <a:ext cx="7013644" cy="1323439"/>
          </a:xfrm>
          <a:prstGeom prst="rect">
            <a:avLst/>
          </a:prstGeom>
          <a:noFill/>
        </p:spPr>
        <p:txBody>
          <a:bodyPr wrap="square" rtlCol="0">
            <a:spAutoFit/>
          </a:bodyPr>
          <a:lstStyle/>
          <a:p>
            <a:pPr rtl="0"/>
            <a:r>
              <a:rPr lang="lv-lv" sz="8000" b="1">
                <a:ln w="10160">
                  <a:solidFill>
                    <a:schemeClr val="accent6">
                      <a:lumMod val="75000"/>
                    </a:schemeClr>
                  </a:solidFill>
                  <a:prstDash val="solid"/>
                </a:ln>
                <a:solidFill>
                  <a:srgbClr val="FFFFFF"/>
                </a:solidFill>
                <a:effectLst>
                  <a:outerShdw blurRad="50800" dist="38100" dir="2700000" algn="tl" rotWithShape="0">
                    <a:prstClr val="black">
                      <a:alpha val="40000"/>
                    </a:prstClr>
                  </a:outerShdw>
                </a:effectLst>
              </a:rPr>
              <a:t>ES budžets</a:t>
            </a:r>
            <a:endParaRPr lang="hu-HU" sz="8000" b="1" dirty="0">
              <a:ln w="10160">
                <a:solidFill>
                  <a:schemeClr val="accent6">
                    <a:lumMod val="75000"/>
                  </a:schemeClr>
                </a:solidFill>
                <a:prstDash val="solid"/>
              </a:ln>
              <a:solidFill>
                <a:srgbClr val="FFFFFF"/>
              </a:solidFill>
              <a:effectLst>
                <a:outerShdw blurRad="50800" dist="38100" dir="2700000" algn="tl" rotWithShape="0">
                  <a:prstClr val="black">
                    <a:alpha val="40000"/>
                  </a:prstClr>
                </a:outerShdw>
              </a:effectLst>
            </a:endParaRPr>
          </a:p>
        </p:txBody>
      </p:sp>
      <p:pic>
        <p:nvPicPr>
          <p:cNvPr id="9" name="Picture 8">
            <a:extLst>
              <a:ext uri="{FF2B5EF4-FFF2-40B4-BE49-F238E27FC236}">
                <a16:creationId xmlns:a16="http://schemas.microsoft.com/office/drawing/2014/main" id="{CA080BB7-9A29-4B36-80DD-70A699C026BF}"/>
              </a:ext>
            </a:extLst>
          </p:cNvPr>
          <p:cNvPicPr>
            <a:picLocks noChangeAspect="1"/>
          </p:cNvPicPr>
          <p:nvPr/>
        </p:nvPicPr>
        <p:blipFill>
          <a:blip r:embed="rId6"/>
          <a:stretch>
            <a:fillRect/>
          </a:stretch>
        </p:blipFill>
        <p:spPr>
          <a:xfrm>
            <a:off x="103194" y="5280066"/>
            <a:ext cx="5992806" cy="1550333"/>
          </a:xfrm>
          <a:prstGeom prst="rect">
            <a:avLst/>
          </a:prstGeom>
        </p:spPr>
      </p:pic>
    </p:spTree>
    <p:extLst>
      <p:ext uri="{BB962C8B-B14F-4D97-AF65-F5344CB8AC3E}">
        <p14:creationId xmlns:p14="http://schemas.microsoft.com/office/powerpoint/2010/main" val="299678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idx="1"/>
          </p:nvPr>
        </p:nvSpPr>
        <p:spPr/>
        <p:txBody>
          <a:bodyPr rtlCol="0">
            <a:noAutofit/>
          </a:bodyPr>
          <a:lstStyle/>
          <a:p>
            <a:pPr algn="just" rtl="0"/>
            <a:endParaRPr lang="en-US" sz="3200" dirty="0"/>
          </a:p>
          <a:p>
            <a:pPr algn="just" rtl="0"/>
            <a:endParaRPr lang="es-ES" sz="3200" dirty="0"/>
          </a:p>
        </p:txBody>
      </p:sp>
      <p:sp>
        <p:nvSpPr>
          <p:cNvPr id="2" name="Título 1"/>
          <p:cNvSpPr>
            <a:spLocks noGrp="1"/>
          </p:cNvSpPr>
          <p:nvPr>
            <p:ph type="ctrTitle" idx="4294967295"/>
          </p:nvPr>
        </p:nvSpPr>
        <p:spPr>
          <a:xfrm>
            <a:off x="687848" y="696903"/>
            <a:ext cx="9144000" cy="1023937"/>
          </a:xfrm>
        </p:spPr>
        <p:txBody>
          <a:bodyPr rtlCol="0">
            <a:normAutofit fontScale="90000"/>
          </a:bodyPr>
          <a:lstStyle/>
          <a:p>
            <a:pPr rtl="0"/>
            <a:br>
              <a:rPr lang="es-ES_tradnl" sz="4000" b="1" dirty="0"/>
            </a:br>
            <a:r>
              <a:rPr lang="lv-lv" sz="4000" b="1"/>
              <a:t>DFS</a:t>
            </a:r>
            <a:br>
              <a:rPr lang="es-ES_tradnl" sz="4000" b="1" dirty="0"/>
            </a:br>
            <a:endParaRPr lang="es-ES" sz="4000" b="1" dirty="0"/>
          </a:p>
        </p:txBody>
      </p:sp>
      <p:sp>
        <p:nvSpPr>
          <p:cNvPr id="4" name="Rectángulo 3">
            <a:extLst>
              <a:ext uri="{FF2B5EF4-FFF2-40B4-BE49-F238E27FC236}">
                <a16:creationId xmlns:a16="http://schemas.microsoft.com/office/drawing/2014/main" id="{4CC50581-C06A-4899-8879-1C6A7F428AEE}"/>
              </a:ext>
            </a:extLst>
          </p:cNvPr>
          <p:cNvSpPr/>
          <p:nvPr/>
        </p:nvSpPr>
        <p:spPr>
          <a:xfrm>
            <a:off x="558496" y="1720840"/>
            <a:ext cx="10258440" cy="4985980"/>
          </a:xfrm>
          <a:prstGeom prst="rect">
            <a:avLst/>
          </a:prstGeom>
        </p:spPr>
        <p:txBody>
          <a:bodyPr wrap="square" rtlCol="0">
            <a:spAutoFit/>
          </a:bodyPr>
          <a:lstStyle/>
          <a:p>
            <a:pPr marL="285750" indent="-285750" rtl="0">
              <a:buFont typeface="Arial" panose="020B0604020202020204" pitchFamily="34" charset="0"/>
              <a:buChar char="•"/>
            </a:pPr>
            <a:r>
              <a:rPr lang="lv-lv" sz="2000" dirty="0"/>
              <a:t>Komisija iesniedz “DFS kopumu”, kas lielākoties ietver:</a:t>
            </a:r>
          </a:p>
          <a:p>
            <a:pPr marL="285750" lvl="0" indent="-285750" rtl="0">
              <a:buFont typeface="Wingdings" panose="05000000000000000000" pitchFamily="2" charset="2"/>
              <a:buChar char="ü"/>
            </a:pPr>
            <a:r>
              <a:rPr lang="lv-lv" sz="2000" dirty="0"/>
              <a:t>DFS regulu, ar ko nosaka ES izdevumu ierobežojumu</a:t>
            </a:r>
          </a:p>
          <a:p>
            <a:pPr marL="285750" lvl="0" indent="-285750" rtl="0">
              <a:buFont typeface="Wingdings" panose="05000000000000000000" pitchFamily="2" charset="2"/>
              <a:buChar char="ü"/>
            </a:pPr>
            <a:r>
              <a:rPr lang="lv-lv" sz="2000" dirty="0"/>
              <a:t>“</a:t>
            </a:r>
            <a:r>
              <a:rPr lang="lv-lv" sz="2000" dirty="0">
                <a:solidFill>
                  <a:schemeClr val="accent1">
                    <a:lumMod val="60000"/>
                    <a:lumOff val="40000"/>
                  </a:schemeClr>
                </a:solidFill>
              </a:rPr>
              <a:t>Pašu resursu</a:t>
            </a:r>
            <a:r>
              <a:rPr lang="lv-lv" sz="2000" dirty="0"/>
              <a:t>”</a:t>
            </a:r>
            <a:r>
              <a:rPr lang="lv-lv" sz="2000" dirty="0">
                <a:solidFill>
                  <a:schemeClr val="accent1">
                    <a:lumMod val="60000"/>
                    <a:lumOff val="40000"/>
                  </a:schemeClr>
                </a:solidFill>
              </a:rPr>
              <a:t> lēmums, ar ko nosaka, no kurienes nāk ES ieņēmumi</a:t>
            </a:r>
          </a:p>
          <a:p>
            <a:pPr lvl="0" rtl="0"/>
            <a:endParaRPr lang="es-ES" sz="2000" dirty="0"/>
          </a:p>
          <a:p>
            <a:pPr marL="285750" indent="-285750" rtl="0">
              <a:buFont typeface="Arial" panose="020B0604020202020204" pitchFamily="34" charset="0"/>
              <a:buChar char="•"/>
            </a:pPr>
            <a:r>
              <a:rPr lang="lv-lv" sz="2000" dirty="0"/>
              <a:t>DFS regula ir pieņemta saskaņā ar īpašu likumdošanas procedūru: Galvenās atšķirības salīdzinājumā ar gada budžeta procedūru</a:t>
            </a:r>
            <a:endParaRPr lang="es-ES" sz="2000" dirty="0"/>
          </a:p>
          <a:p>
            <a:pPr marL="285750" lvl="0" indent="-285750" rtl="0">
              <a:buFont typeface="Wingdings" panose="05000000000000000000" pitchFamily="2" charset="2"/>
              <a:buChar char="ü"/>
            </a:pPr>
            <a:r>
              <a:rPr lang="lv-lv" sz="2000" dirty="0"/>
              <a:t>Padomes balsojumā vajadzīga vienprātība </a:t>
            </a:r>
            <a:endParaRPr lang="es-ES" sz="2000" dirty="0"/>
          </a:p>
          <a:p>
            <a:pPr marL="285750" lvl="0" indent="-285750" rtl="0">
              <a:buFont typeface="Wingdings" panose="05000000000000000000" pitchFamily="2" charset="2"/>
              <a:buChar char="ü"/>
            </a:pPr>
            <a:r>
              <a:rPr lang="lv-lv" sz="2000" dirty="0"/>
              <a:t>Ir nepieciešama Eiropas Parlamenta piekrišana, </a:t>
            </a:r>
            <a:r>
              <a:rPr lang="lv-lv" sz="2000" u="sng" dirty="0"/>
              <a:t>bet</a:t>
            </a:r>
            <a:r>
              <a:rPr lang="lv-lv" sz="2000" dirty="0"/>
              <a:t> </a:t>
            </a:r>
          </a:p>
          <a:p>
            <a:pPr marL="285750" lvl="0" indent="-285750" rtl="0">
              <a:buFont typeface="Wingdings" panose="05000000000000000000" pitchFamily="2" charset="2"/>
              <a:buChar char="ü"/>
            </a:pPr>
            <a:r>
              <a:rPr lang="lv-lv" sz="2000" dirty="0"/>
              <a:t>Eiropas Parlaments nevar izdarīt grozījumus Padomes nostājā: tikai vai nu to apstiprināt, vai noraidīt (veto tiesības). </a:t>
            </a:r>
            <a:endParaRPr lang="es-ES" sz="2000" dirty="0"/>
          </a:p>
          <a:p>
            <a:pPr rtl="0"/>
            <a:endParaRPr lang="es-ES" sz="2000" dirty="0"/>
          </a:p>
          <a:p>
            <a:pPr marL="285750" indent="-285750" rtl="0">
              <a:buFont typeface="Arial" panose="020B0604020202020204" pitchFamily="34" charset="0"/>
              <a:buChar char="•"/>
            </a:pPr>
            <a:r>
              <a:rPr lang="lv-lv" sz="2000" dirty="0"/>
              <a:t>Sākotnējā DFS priekšlikumā Komisija arī ierosina instrumentus nozaru programmām dažādās darbībās jomās jaunajam plānošanas periodam. Tos parasti pieņem ar parasto likumdošanas procedūru.</a:t>
            </a:r>
          </a:p>
          <a:p>
            <a:pPr rtl="0"/>
            <a:r>
              <a:rPr lang="lv-lv" sz="2000" dirty="0"/>
              <a:t> </a:t>
            </a:r>
          </a:p>
          <a:p>
            <a:pPr marL="342900" indent="-342900" rtl="0">
              <a:buFont typeface="Arial" panose="020B0604020202020204" pitchFamily="34" charset="0"/>
              <a:buChar char="•"/>
            </a:pPr>
            <a:endParaRPr lang="es-ES_tradnl" dirty="0"/>
          </a:p>
        </p:txBody>
      </p:sp>
      <p:sp>
        <p:nvSpPr>
          <p:cNvPr id="5" name="Dia számának helye 4">
            <a:extLst>
              <a:ext uri="{FF2B5EF4-FFF2-40B4-BE49-F238E27FC236}">
                <a16:creationId xmlns:a16="http://schemas.microsoft.com/office/drawing/2014/main" id="{C23478D0-8CFC-4ED3-A913-6D6574037BDB}"/>
              </a:ext>
            </a:extLst>
          </p:cNvPr>
          <p:cNvSpPr>
            <a:spLocks noGrp="1"/>
          </p:cNvSpPr>
          <p:nvPr>
            <p:ph type="sldNum" sz="quarter" idx="12"/>
          </p:nvPr>
        </p:nvSpPr>
        <p:spPr/>
        <p:txBody>
          <a:bodyPr rtlCol="0"/>
          <a:lstStyle/>
          <a:p>
            <a:pPr rtl="0"/>
            <a:fld id="{4FAB73BC-B049-4115-A692-8D63A059BFB8}" type="slidenum">
              <a:rPr lang="en-US" smtClean="0"/>
              <a:pPr/>
              <a:t>10</a:t>
            </a:fld>
            <a:endParaRPr lang="en-US" dirty="0"/>
          </a:p>
        </p:txBody>
      </p:sp>
    </p:spTree>
    <p:extLst>
      <p:ext uri="{BB962C8B-B14F-4D97-AF65-F5344CB8AC3E}">
        <p14:creationId xmlns:p14="http://schemas.microsoft.com/office/powerpoint/2010/main" val="1729200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21791" y="1122363"/>
            <a:ext cx="9766788" cy="2704976"/>
          </a:xfrm>
        </p:spPr>
        <p:txBody>
          <a:bodyPr rtlCol="0">
            <a:normAutofit/>
          </a:bodyPr>
          <a:lstStyle/>
          <a:p>
            <a:pPr rtl="0"/>
            <a:r>
              <a:rPr lang="lv-lv" b="1"/>
              <a:t>3. CIK LIELS </a:t>
            </a:r>
            <a:r>
              <a:rPr lang="lv-lv"/>
              <a:t>IR ES       </a:t>
            </a:r>
            <a:br>
              <a:rPr lang="es-ES_tradnl" dirty="0"/>
            </a:br>
            <a:r>
              <a:rPr lang="lv-lv"/>
              <a:t>    budžets?</a:t>
            </a:r>
            <a:endParaRPr lang="es-ES" dirty="0"/>
          </a:p>
        </p:txBody>
      </p:sp>
      <p:sp>
        <p:nvSpPr>
          <p:cNvPr id="3" name="Dia számának helye 2">
            <a:extLst>
              <a:ext uri="{FF2B5EF4-FFF2-40B4-BE49-F238E27FC236}">
                <a16:creationId xmlns:a16="http://schemas.microsoft.com/office/drawing/2014/main" id="{087AFA64-78C6-4B31-AEF4-9CE8715428F1}"/>
              </a:ext>
            </a:extLst>
          </p:cNvPr>
          <p:cNvSpPr>
            <a:spLocks noGrp="1"/>
          </p:cNvSpPr>
          <p:nvPr>
            <p:ph type="sldNum" sz="quarter" idx="12"/>
          </p:nvPr>
        </p:nvSpPr>
        <p:spPr/>
        <p:txBody>
          <a:bodyPr rtlCol="0"/>
          <a:lstStyle/>
          <a:p>
            <a:pPr rtl="0"/>
            <a:fld id="{4FAB73BC-B049-4115-A692-8D63A059BFB8}" type="slidenum">
              <a:rPr lang="en-US" smtClean="0"/>
              <a:pPr/>
              <a:t>11</a:t>
            </a:fld>
            <a:endParaRPr lang="en-US" dirty="0"/>
          </a:p>
        </p:txBody>
      </p:sp>
    </p:spTree>
    <p:extLst>
      <p:ext uri="{BB962C8B-B14F-4D97-AF65-F5344CB8AC3E}">
        <p14:creationId xmlns:p14="http://schemas.microsoft.com/office/powerpoint/2010/main" val="1948664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rtl="0"/>
            <a:br>
              <a:rPr lang="es-ES_tradnl" sz="4000" b="1" dirty="0"/>
            </a:br>
            <a:r>
              <a:rPr lang="lv-lv" sz="4000" b="1"/>
              <a:t>VIKTORĪNA — PĀRBAUDI SAVAS ZINĀŠANAS</a:t>
            </a:r>
            <a:br>
              <a:rPr lang="es-ES_tradnl" sz="4000" b="1" dirty="0"/>
            </a:br>
            <a:endParaRPr lang="es-ES" sz="4000" b="1" dirty="0"/>
          </a:p>
        </p:txBody>
      </p:sp>
      <p:sp>
        <p:nvSpPr>
          <p:cNvPr id="3" name="Subtítulo 2"/>
          <p:cNvSpPr>
            <a:spLocks noGrp="1"/>
          </p:cNvSpPr>
          <p:nvPr>
            <p:ph idx="1"/>
          </p:nvPr>
        </p:nvSpPr>
        <p:spPr/>
        <p:txBody>
          <a:bodyPr rtlCol="0">
            <a:noAutofit/>
          </a:bodyPr>
          <a:lstStyle/>
          <a:p>
            <a:pPr algn="l" rtl="0"/>
            <a:r>
              <a:rPr lang="lv-lv" sz="3200" b="1" dirty="0">
                <a:solidFill>
                  <a:schemeClr val="tx1"/>
                </a:solidFill>
                <a:latin typeface="+mn-lt"/>
              </a:rPr>
              <a:t>Cik liels bija ES gada budžets 2020. gadam?</a:t>
            </a:r>
          </a:p>
          <a:p>
            <a:pPr marL="457200" indent="-457200" algn="l" rtl="0">
              <a:buAutoNum type="alphaUcParenR"/>
            </a:pPr>
            <a:endParaRPr lang="es-ES_tradnl" sz="3200" dirty="0">
              <a:solidFill>
                <a:schemeClr val="tx1"/>
              </a:solidFill>
              <a:latin typeface="+mn-lt"/>
            </a:endParaRPr>
          </a:p>
          <a:p>
            <a:pPr marL="457200" indent="-457200" algn="l" rtl="0">
              <a:buAutoNum type="alphaUcParenR"/>
            </a:pPr>
            <a:r>
              <a:rPr lang="lv-lv" sz="3200" dirty="0">
                <a:solidFill>
                  <a:schemeClr val="tx1"/>
                </a:solidFill>
                <a:latin typeface="+mn-lt"/>
              </a:rPr>
              <a:t>Aptuveni 890 miljoni EUR</a:t>
            </a:r>
          </a:p>
          <a:p>
            <a:pPr marL="457200" indent="-457200" algn="l" rtl="0">
              <a:buAutoNum type="alphaUcParenR"/>
            </a:pPr>
            <a:r>
              <a:rPr lang="lv-lv" sz="3200" dirty="0">
                <a:solidFill>
                  <a:schemeClr val="tx1"/>
                </a:solidFill>
                <a:latin typeface="+mn-lt"/>
              </a:rPr>
              <a:t>Aptuveni 170 miljardi EUR</a:t>
            </a:r>
          </a:p>
          <a:p>
            <a:pPr marL="457200" indent="-457200" algn="l" rtl="0">
              <a:buAutoNum type="alphaUcParenR"/>
            </a:pPr>
            <a:r>
              <a:rPr lang="lv-lv" sz="3200" dirty="0">
                <a:solidFill>
                  <a:schemeClr val="tx1"/>
                </a:solidFill>
                <a:latin typeface="+mn-lt"/>
              </a:rPr>
              <a:t>Aptuveni 1 triljons EUR</a:t>
            </a:r>
          </a:p>
          <a:p>
            <a:pPr marL="457200" indent="-457200" algn="l" rtl="0">
              <a:buAutoNum type="alphaUcParenR"/>
            </a:pPr>
            <a:endParaRPr lang="es-ES_tradnl" sz="3200" dirty="0"/>
          </a:p>
          <a:p>
            <a:pPr marL="457200" indent="-457200" algn="l" rtl="0">
              <a:buAutoNum type="alphaUcParenR"/>
            </a:pPr>
            <a:endParaRPr lang="en-US" sz="3200" dirty="0"/>
          </a:p>
          <a:p>
            <a:pPr algn="just" rtl="0"/>
            <a:endParaRPr lang="es-ES" sz="3200" dirty="0"/>
          </a:p>
        </p:txBody>
      </p:sp>
      <p:sp>
        <p:nvSpPr>
          <p:cNvPr id="5" name="Textfeld 4">
            <a:extLst>
              <a:ext uri="{FF2B5EF4-FFF2-40B4-BE49-F238E27FC236}">
                <a16:creationId xmlns:a16="http://schemas.microsoft.com/office/drawing/2014/main" id="{E002A87F-C7BE-4CEA-B179-A49B0D0B2C40}"/>
              </a:ext>
            </a:extLst>
          </p:cNvPr>
          <p:cNvSpPr txBox="1"/>
          <p:nvPr/>
        </p:nvSpPr>
        <p:spPr>
          <a:xfrm>
            <a:off x="8199654" y="5513404"/>
            <a:ext cx="5489432" cy="584775"/>
          </a:xfrm>
          <a:prstGeom prst="rect">
            <a:avLst/>
          </a:prstGeom>
          <a:noFill/>
        </p:spPr>
        <p:txBody>
          <a:bodyPr wrap="square" rtlCol="0">
            <a:spAutoFit/>
          </a:bodyPr>
          <a:lstStyle/>
          <a:p>
            <a:pPr rtl="0"/>
            <a:r>
              <a:rPr lang="lv-lv" sz="3200" dirty="0">
                <a:solidFill>
                  <a:schemeClr val="accent1">
                    <a:lumMod val="60000"/>
                    <a:lumOff val="40000"/>
                  </a:schemeClr>
                </a:solidFill>
              </a:rPr>
              <a:t>Pareizā atbilde ir B</a:t>
            </a:r>
            <a:r>
              <a:rPr lang="en-US" sz="3200" dirty="0">
                <a:solidFill>
                  <a:schemeClr val="accent1">
                    <a:lumMod val="60000"/>
                    <a:lumOff val="40000"/>
                  </a:schemeClr>
                </a:solidFill>
              </a:rPr>
              <a:t>)</a:t>
            </a:r>
            <a:endParaRPr lang="lv-lv" sz="3200" dirty="0">
              <a:solidFill>
                <a:schemeClr val="accent1">
                  <a:lumMod val="60000"/>
                  <a:lumOff val="40000"/>
                </a:schemeClr>
              </a:solidFill>
            </a:endParaRPr>
          </a:p>
        </p:txBody>
      </p:sp>
      <p:sp>
        <p:nvSpPr>
          <p:cNvPr id="4" name="Dia számának helye 3">
            <a:extLst>
              <a:ext uri="{FF2B5EF4-FFF2-40B4-BE49-F238E27FC236}">
                <a16:creationId xmlns:a16="http://schemas.microsoft.com/office/drawing/2014/main" id="{64C67054-E9D4-4ED7-ADD7-1E187AFBD177}"/>
              </a:ext>
            </a:extLst>
          </p:cNvPr>
          <p:cNvSpPr>
            <a:spLocks noGrp="1"/>
          </p:cNvSpPr>
          <p:nvPr>
            <p:ph type="sldNum" sz="quarter" idx="12"/>
          </p:nvPr>
        </p:nvSpPr>
        <p:spPr/>
        <p:txBody>
          <a:bodyPr rtlCol="0"/>
          <a:lstStyle/>
          <a:p>
            <a:pPr rtl="0"/>
            <a:fld id="{6113E31D-E2AB-40D1-8B51-AFA5AFEF393A}" type="slidenum">
              <a:rPr lang="en-US" smtClean="0"/>
              <a:t>12</a:t>
            </a:fld>
            <a:endParaRPr lang="en-US" dirty="0"/>
          </a:p>
        </p:txBody>
      </p:sp>
    </p:spTree>
    <p:extLst>
      <p:ext uri="{BB962C8B-B14F-4D97-AF65-F5344CB8AC3E}">
        <p14:creationId xmlns:p14="http://schemas.microsoft.com/office/powerpoint/2010/main" val="344512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lv-lv"/>
              <a:t>ES budžets 2020. gadam</a:t>
            </a:r>
            <a:endParaRPr lang="es-ES" dirty="0"/>
          </a:p>
        </p:txBody>
      </p:sp>
      <p:sp>
        <p:nvSpPr>
          <p:cNvPr id="3" name="Subtítulo 2"/>
          <p:cNvSpPr>
            <a:spLocks noGrp="1"/>
          </p:cNvSpPr>
          <p:nvPr>
            <p:ph idx="1"/>
          </p:nvPr>
        </p:nvSpPr>
        <p:spPr/>
        <p:txBody>
          <a:bodyPr rtlCol="0">
            <a:normAutofit/>
          </a:bodyPr>
          <a:lstStyle/>
          <a:p>
            <a:pPr marL="0" indent="0" rtl="0">
              <a:buNone/>
            </a:pPr>
            <a:endParaRPr lang="en-US" dirty="0">
              <a:solidFill>
                <a:schemeClr val="accent1">
                  <a:lumMod val="60000"/>
                  <a:lumOff val="40000"/>
                </a:schemeClr>
              </a:solidFill>
              <a:latin typeface="+mn-lt"/>
            </a:endParaRPr>
          </a:p>
          <a:p>
            <a:pPr marL="0" indent="0" rtl="0">
              <a:buNone/>
            </a:pPr>
            <a:r>
              <a:rPr lang="lv-lv">
                <a:solidFill>
                  <a:schemeClr val="tx1"/>
                </a:solidFill>
                <a:latin typeface="+mn-lt"/>
              </a:rPr>
              <a:t>ES budžeta 2020. gadam vērtība (ieskatot grozījumus) ir:</a:t>
            </a:r>
          </a:p>
          <a:p>
            <a:pPr rtl="0"/>
            <a:r>
              <a:rPr lang="lv-lv" b="1">
                <a:solidFill>
                  <a:schemeClr val="tx1"/>
                </a:solidFill>
                <a:latin typeface="+mn-lt"/>
              </a:rPr>
              <a:t>172,5 miljardi EUR saistībās</a:t>
            </a:r>
            <a:r>
              <a:rPr lang="lv-lv">
                <a:solidFill>
                  <a:schemeClr val="tx1"/>
                </a:solidFill>
                <a:latin typeface="+mn-lt"/>
              </a:rPr>
              <a:t> — iespēja vienoties par tiesiskām saistībām (piem., parakstīt līgumus) līdz šim maksimālajam apjomam 2020. gadā</a:t>
            </a:r>
          </a:p>
          <a:p>
            <a:pPr rtl="0"/>
            <a:r>
              <a:rPr lang="lv-lv" b="1">
                <a:solidFill>
                  <a:schemeClr val="tx1"/>
                </a:solidFill>
                <a:latin typeface="+mn-lt"/>
              </a:rPr>
              <a:t>155,4 miljardi EUR maksājumos</a:t>
            </a:r>
            <a:r>
              <a:rPr lang="lv-lv">
                <a:solidFill>
                  <a:schemeClr val="tx1"/>
                </a:solidFill>
                <a:latin typeface="+mn-lt"/>
              </a:rPr>
              <a:t> — faktiskie izdevumi 2020. gadā</a:t>
            </a:r>
          </a:p>
          <a:p>
            <a:pPr rtl="0"/>
            <a:r>
              <a:rPr lang="lv-lv">
                <a:solidFill>
                  <a:schemeClr val="tx1"/>
                </a:solidFill>
                <a:latin typeface="+mn-lt"/>
              </a:rPr>
              <a:t>Padome 2020. gada 14. aprīli pieņēma divus grozījumus, lai sniegtu papildu atbilstu, kur tas ir visvairāk nepieciešams. It īpaši 3,1 miljardi EUR tika atvēlēti cīņai pret Covid-19 pandēmiju un </a:t>
            </a:r>
            <a:br>
              <a:rPr lang="en-US" dirty="0">
                <a:solidFill>
                  <a:schemeClr val="tx1"/>
                </a:solidFill>
                <a:latin typeface="+mn-lt"/>
              </a:rPr>
            </a:br>
            <a:r>
              <a:rPr lang="lv-lv">
                <a:solidFill>
                  <a:schemeClr val="tx1"/>
                </a:solidFill>
                <a:latin typeface="+mn-lt"/>
              </a:rPr>
              <a:t>350 miljoni EUR Grieķijas atbalstīšanai, atbildot uz pieaugošo migrācijas radīto spiedienu. </a:t>
            </a:r>
          </a:p>
          <a:p>
            <a:pPr algn="l" rtl="0"/>
            <a:endParaRPr lang="es-ES_tradnl" dirty="0"/>
          </a:p>
        </p:txBody>
      </p:sp>
      <p:sp>
        <p:nvSpPr>
          <p:cNvPr id="4" name="Dia számának helye 3">
            <a:extLst>
              <a:ext uri="{FF2B5EF4-FFF2-40B4-BE49-F238E27FC236}">
                <a16:creationId xmlns:a16="http://schemas.microsoft.com/office/drawing/2014/main" id="{1AF4406F-2377-4713-9060-A33D5FD65B0B}"/>
              </a:ext>
            </a:extLst>
          </p:cNvPr>
          <p:cNvSpPr>
            <a:spLocks noGrp="1"/>
          </p:cNvSpPr>
          <p:nvPr>
            <p:ph type="sldNum" sz="quarter" idx="12"/>
          </p:nvPr>
        </p:nvSpPr>
        <p:spPr/>
        <p:txBody>
          <a:bodyPr rtlCol="0"/>
          <a:lstStyle/>
          <a:p>
            <a:pPr rtl="0"/>
            <a:fld id="{6113E31D-E2AB-40D1-8B51-AFA5AFEF393A}" type="slidenum">
              <a:rPr lang="en-US" smtClean="0"/>
              <a:t>13</a:t>
            </a:fld>
            <a:endParaRPr lang="en-US" dirty="0"/>
          </a:p>
        </p:txBody>
      </p:sp>
    </p:spTree>
    <p:extLst>
      <p:ext uri="{BB962C8B-B14F-4D97-AF65-F5344CB8AC3E}">
        <p14:creationId xmlns:p14="http://schemas.microsoft.com/office/powerpoint/2010/main" val="866191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B581EE3-87B4-40CE-BB12-9EDCD69CE8DF}"/>
              </a:ext>
            </a:extLst>
          </p:cNvPr>
          <p:cNvPicPr>
            <a:picLocks noChangeAspect="1"/>
          </p:cNvPicPr>
          <p:nvPr/>
        </p:nvPicPr>
        <p:blipFill>
          <a:blip r:embed="rId3"/>
          <a:stretch>
            <a:fillRect/>
          </a:stretch>
        </p:blipFill>
        <p:spPr>
          <a:xfrm>
            <a:off x="687849" y="233210"/>
            <a:ext cx="4789315" cy="6075311"/>
          </a:xfrm>
          <a:prstGeom prst="rect">
            <a:avLst/>
          </a:prstGeom>
        </p:spPr>
      </p:pic>
      <p:sp>
        <p:nvSpPr>
          <p:cNvPr id="2" name="Dia számának helye 1">
            <a:extLst>
              <a:ext uri="{FF2B5EF4-FFF2-40B4-BE49-F238E27FC236}">
                <a16:creationId xmlns:a16="http://schemas.microsoft.com/office/drawing/2014/main" id="{2EA945FC-85DE-4EF4-9EC6-243F1ACC90D3}"/>
              </a:ext>
            </a:extLst>
          </p:cNvPr>
          <p:cNvSpPr>
            <a:spLocks noGrp="1"/>
          </p:cNvSpPr>
          <p:nvPr>
            <p:ph type="sldNum" sz="quarter" idx="12"/>
          </p:nvPr>
        </p:nvSpPr>
        <p:spPr/>
        <p:txBody>
          <a:bodyPr rtlCol="0"/>
          <a:lstStyle/>
          <a:p>
            <a:pPr rtl="0"/>
            <a:fld id="{6113E31D-E2AB-40D1-8B51-AFA5AFEF393A}" type="slidenum">
              <a:rPr lang="en-US" smtClean="0"/>
              <a:t>14</a:t>
            </a:fld>
            <a:endParaRPr lang="en-US" dirty="0"/>
          </a:p>
        </p:txBody>
      </p:sp>
      <p:sp>
        <p:nvSpPr>
          <p:cNvPr id="3" name="pole tekstowe 2">
            <a:extLst>
              <a:ext uri="{FF2B5EF4-FFF2-40B4-BE49-F238E27FC236}">
                <a16:creationId xmlns:a16="http://schemas.microsoft.com/office/drawing/2014/main" id="{EFB28D39-8100-486A-976F-BFD7CC3B0F9D}"/>
              </a:ext>
            </a:extLst>
          </p:cNvPr>
          <p:cNvSpPr txBox="1"/>
          <p:nvPr/>
        </p:nvSpPr>
        <p:spPr>
          <a:xfrm>
            <a:off x="807719" y="470356"/>
            <a:ext cx="4433759" cy="430887"/>
          </a:xfrm>
          <a:prstGeom prst="rect">
            <a:avLst/>
          </a:prstGeom>
          <a:solidFill>
            <a:schemeClr val="bg1"/>
          </a:solidFill>
        </p:spPr>
        <p:txBody>
          <a:bodyPr wrap="square" rtlCol="0">
            <a:spAutoFit/>
          </a:bodyPr>
          <a:lstStyle/>
          <a:p>
            <a:pPr rtl="0"/>
            <a:r>
              <a:rPr lang="lv-lv" sz="2200" b="1" dirty="0">
                <a:solidFill>
                  <a:srgbClr val="70777C"/>
                </a:solidFill>
                <a:latin typeface="Arial" panose="020B0604020202020204" pitchFamily="34" charset="0"/>
                <a:cs typeface="Arial" panose="020B0604020202020204" pitchFamily="34" charset="0"/>
              </a:rPr>
              <a:t>ES budžets 2020. gadam</a:t>
            </a:r>
          </a:p>
        </p:txBody>
      </p:sp>
      <p:sp>
        <p:nvSpPr>
          <p:cNvPr id="7" name="pole tekstowe 6">
            <a:extLst>
              <a:ext uri="{FF2B5EF4-FFF2-40B4-BE49-F238E27FC236}">
                <a16:creationId xmlns:a16="http://schemas.microsoft.com/office/drawing/2014/main" id="{23E7DA16-6E11-47D3-A7CE-38B2E8B72D52}"/>
              </a:ext>
            </a:extLst>
          </p:cNvPr>
          <p:cNvSpPr txBox="1"/>
          <p:nvPr/>
        </p:nvSpPr>
        <p:spPr>
          <a:xfrm>
            <a:off x="807720" y="999164"/>
            <a:ext cx="2842260" cy="246221"/>
          </a:xfrm>
          <a:prstGeom prst="rect">
            <a:avLst/>
          </a:prstGeom>
          <a:solidFill>
            <a:schemeClr val="bg1"/>
          </a:solidFill>
        </p:spPr>
        <p:txBody>
          <a:bodyPr wrap="square" rtlCol="0">
            <a:spAutoFit/>
          </a:bodyPr>
          <a:lstStyle/>
          <a:p>
            <a:pPr rtl="0"/>
            <a:r>
              <a:rPr lang="lv-lv" sz="1000" b="1" dirty="0">
                <a:solidFill>
                  <a:srgbClr val="70777C"/>
                </a:solidFill>
                <a:latin typeface="Arial" panose="020B0604020202020204" pitchFamily="34" charset="0"/>
                <a:cs typeface="Arial" panose="020B0604020202020204" pitchFamily="34" charset="0"/>
              </a:rPr>
              <a:t>(MLJD. ASV DOLĀRU)</a:t>
            </a:r>
          </a:p>
        </p:txBody>
      </p:sp>
      <p:sp>
        <p:nvSpPr>
          <p:cNvPr id="8" name="pole tekstowe 7">
            <a:extLst>
              <a:ext uri="{FF2B5EF4-FFF2-40B4-BE49-F238E27FC236}">
                <a16:creationId xmlns:a16="http://schemas.microsoft.com/office/drawing/2014/main" id="{2BDFFD35-F2BF-49DA-9CE4-41E392FCE637}"/>
              </a:ext>
            </a:extLst>
          </p:cNvPr>
          <p:cNvSpPr txBox="1"/>
          <p:nvPr/>
        </p:nvSpPr>
        <p:spPr>
          <a:xfrm>
            <a:off x="889491" y="1253107"/>
            <a:ext cx="2842260" cy="215444"/>
          </a:xfrm>
          <a:prstGeom prst="rect">
            <a:avLst/>
          </a:prstGeom>
          <a:solidFill>
            <a:srgbClr val="FAFAFA"/>
          </a:solidFill>
        </p:spPr>
        <p:txBody>
          <a:bodyPr wrap="square" rtlCol="0">
            <a:spAutoFit/>
          </a:bodyPr>
          <a:lstStyle/>
          <a:p>
            <a:pPr rtl="0"/>
            <a:r>
              <a:rPr lang="lv-lv" sz="800" b="1">
                <a:solidFill>
                  <a:srgbClr val="70777C"/>
                </a:solidFill>
                <a:latin typeface="Arial" panose="020B0604020202020204" pitchFamily="34" charset="0"/>
                <a:cs typeface="Arial" panose="020B0604020202020204" pitchFamily="34" charset="0"/>
              </a:rPr>
              <a:t>GUDRA UN IEKĻAUJOŠA IZAUGSME</a:t>
            </a:r>
          </a:p>
        </p:txBody>
      </p:sp>
      <p:sp>
        <p:nvSpPr>
          <p:cNvPr id="9" name="pole tekstowe 8">
            <a:extLst>
              <a:ext uri="{FF2B5EF4-FFF2-40B4-BE49-F238E27FC236}">
                <a16:creationId xmlns:a16="http://schemas.microsoft.com/office/drawing/2014/main" id="{B4BDD57A-1FA8-4C6D-A332-639886C75D6D}"/>
              </a:ext>
            </a:extLst>
          </p:cNvPr>
          <p:cNvSpPr txBox="1"/>
          <p:nvPr/>
        </p:nvSpPr>
        <p:spPr>
          <a:xfrm>
            <a:off x="1004224" y="1509693"/>
            <a:ext cx="908396" cy="215444"/>
          </a:xfrm>
          <a:prstGeom prst="rect">
            <a:avLst/>
          </a:prstGeom>
          <a:solidFill>
            <a:srgbClr val="FAFAFA"/>
          </a:solidFill>
        </p:spPr>
        <p:txBody>
          <a:bodyPr wrap="square" rtlCol="0">
            <a:spAutoFit/>
          </a:bodyPr>
          <a:lstStyle/>
          <a:p>
            <a:pPr rtl="0"/>
            <a:r>
              <a:rPr lang="lv-lv" sz="800" b="1">
                <a:solidFill>
                  <a:srgbClr val="70777C"/>
                </a:solidFill>
                <a:latin typeface="Arial" panose="020B0604020202020204" pitchFamily="34" charset="0"/>
                <a:cs typeface="Arial" panose="020B0604020202020204" pitchFamily="34" charset="0"/>
              </a:rPr>
              <a:t>Saistības</a:t>
            </a:r>
          </a:p>
        </p:txBody>
      </p:sp>
      <p:sp>
        <p:nvSpPr>
          <p:cNvPr id="10" name="pole tekstowe 9">
            <a:extLst>
              <a:ext uri="{FF2B5EF4-FFF2-40B4-BE49-F238E27FC236}">
                <a16:creationId xmlns:a16="http://schemas.microsoft.com/office/drawing/2014/main" id="{E6AB8633-2487-4569-BF44-1026EFCB04D1}"/>
              </a:ext>
            </a:extLst>
          </p:cNvPr>
          <p:cNvSpPr txBox="1"/>
          <p:nvPr/>
        </p:nvSpPr>
        <p:spPr>
          <a:xfrm>
            <a:off x="2064428" y="1494906"/>
            <a:ext cx="908396" cy="215444"/>
          </a:xfrm>
          <a:prstGeom prst="rect">
            <a:avLst/>
          </a:prstGeom>
          <a:solidFill>
            <a:srgbClr val="FAFAFA"/>
          </a:solidFill>
        </p:spPr>
        <p:txBody>
          <a:bodyPr wrap="square" rtlCol="0">
            <a:spAutoFit/>
          </a:bodyPr>
          <a:lstStyle/>
          <a:p>
            <a:pPr rtl="0"/>
            <a:r>
              <a:rPr lang="lv-lv" sz="800" b="1">
                <a:solidFill>
                  <a:srgbClr val="70777C"/>
                </a:solidFill>
                <a:latin typeface="Arial" panose="020B0604020202020204" pitchFamily="34" charset="0"/>
                <a:cs typeface="Arial" panose="020B0604020202020204" pitchFamily="34" charset="0"/>
              </a:rPr>
              <a:t>Maksājumi</a:t>
            </a:r>
            <a:endParaRPr lang="pl-PL" sz="800" b="1" dirty="0">
              <a:solidFill>
                <a:srgbClr val="70777C"/>
              </a:solidFill>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4878C89C-630A-4161-8370-A98B069C30F6}"/>
              </a:ext>
            </a:extLst>
          </p:cNvPr>
          <p:cNvSpPr txBox="1"/>
          <p:nvPr/>
        </p:nvSpPr>
        <p:spPr>
          <a:xfrm>
            <a:off x="807720" y="2265281"/>
            <a:ext cx="2083333" cy="215444"/>
          </a:xfrm>
          <a:prstGeom prst="rect">
            <a:avLst/>
          </a:prstGeom>
          <a:solidFill>
            <a:srgbClr val="FAFAFA"/>
          </a:solidFill>
        </p:spPr>
        <p:txBody>
          <a:bodyPr wrap="square" rtlCol="0">
            <a:spAutoFit/>
          </a:bodyPr>
          <a:lstStyle/>
          <a:p>
            <a:pPr rtl="0"/>
            <a:r>
              <a:rPr lang="lv-lv" sz="800" b="1">
                <a:solidFill>
                  <a:srgbClr val="70777C"/>
                </a:solidFill>
                <a:latin typeface="Arial" panose="020B0604020202020204" pitchFamily="34" charset="0"/>
                <a:cs typeface="Arial" panose="020B0604020202020204" pitchFamily="34" charset="0"/>
              </a:rPr>
              <a:t>ILGTSPĒJĪGA IZAUGSME</a:t>
            </a:r>
          </a:p>
        </p:txBody>
      </p:sp>
      <p:sp>
        <p:nvSpPr>
          <p:cNvPr id="13" name="pole tekstowe 12">
            <a:extLst>
              <a:ext uri="{FF2B5EF4-FFF2-40B4-BE49-F238E27FC236}">
                <a16:creationId xmlns:a16="http://schemas.microsoft.com/office/drawing/2014/main" id="{601943F3-D1FB-4D7E-B24E-0CC93E7DA389}"/>
              </a:ext>
            </a:extLst>
          </p:cNvPr>
          <p:cNvSpPr txBox="1"/>
          <p:nvPr/>
        </p:nvSpPr>
        <p:spPr>
          <a:xfrm>
            <a:off x="889491" y="3006511"/>
            <a:ext cx="864653" cy="307777"/>
          </a:xfrm>
          <a:prstGeom prst="rect">
            <a:avLst/>
          </a:prstGeom>
          <a:solidFill>
            <a:srgbClr val="FAFAFA"/>
          </a:solidFill>
        </p:spPr>
        <p:txBody>
          <a:bodyPr wrap="square" rtlCol="0">
            <a:spAutoFit/>
          </a:bodyPr>
          <a:lstStyle/>
          <a:p>
            <a:pPr rtl="0"/>
            <a:r>
              <a:rPr lang="lv-lv" sz="700" b="1">
                <a:solidFill>
                  <a:srgbClr val="70777C"/>
                </a:solidFill>
                <a:latin typeface="Arial" panose="020B0604020202020204" pitchFamily="34" charset="0"/>
                <a:cs typeface="Arial" panose="020B0604020202020204" pitchFamily="34" charset="0"/>
              </a:rPr>
              <a:t>DROŠĪBA UN PILSONĪBA</a:t>
            </a:r>
          </a:p>
        </p:txBody>
      </p:sp>
      <p:sp>
        <p:nvSpPr>
          <p:cNvPr id="14" name="pole tekstowe 13">
            <a:extLst>
              <a:ext uri="{FF2B5EF4-FFF2-40B4-BE49-F238E27FC236}">
                <a16:creationId xmlns:a16="http://schemas.microsoft.com/office/drawing/2014/main" id="{37A2DA99-DDCE-4061-8D17-E80EE658BE4E}"/>
              </a:ext>
            </a:extLst>
          </p:cNvPr>
          <p:cNvSpPr txBox="1"/>
          <p:nvPr/>
        </p:nvSpPr>
        <p:spPr>
          <a:xfrm>
            <a:off x="2409856" y="2997133"/>
            <a:ext cx="1034384" cy="200055"/>
          </a:xfrm>
          <a:prstGeom prst="rect">
            <a:avLst/>
          </a:prstGeom>
          <a:solidFill>
            <a:srgbClr val="FAFAFA"/>
          </a:solidFill>
        </p:spPr>
        <p:txBody>
          <a:bodyPr wrap="square" rtlCol="0">
            <a:spAutoFit/>
          </a:bodyPr>
          <a:lstStyle/>
          <a:p>
            <a:pPr rtl="0"/>
            <a:r>
              <a:rPr lang="lv-lv" sz="700" b="1">
                <a:solidFill>
                  <a:srgbClr val="70777C"/>
                </a:solidFill>
                <a:latin typeface="Arial" panose="020B0604020202020204" pitchFamily="34" charset="0"/>
                <a:cs typeface="Arial" panose="020B0604020202020204" pitchFamily="34" charset="0"/>
              </a:rPr>
              <a:t>GLOBĀLĀ EIROPA</a:t>
            </a:r>
          </a:p>
        </p:txBody>
      </p:sp>
      <p:sp>
        <p:nvSpPr>
          <p:cNvPr id="15" name="pole tekstowe 14">
            <a:extLst>
              <a:ext uri="{FF2B5EF4-FFF2-40B4-BE49-F238E27FC236}">
                <a16:creationId xmlns:a16="http://schemas.microsoft.com/office/drawing/2014/main" id="{C637A399-86EC-49FD-9981-B3F9B0539E50}"/>
              </a:ext>
            </a:extLst>
          </p:cNvPr>
          <p:cNvSpPr txBox="1"/>
          <p:nvPr/>
        </p:nvSpPr>
        <p:spPr>
          <a:xfrm>
            <a:off x="3915107" y="3008021"/>
            <a:ext cx="1251140" cy="200055"/>
          </a:xfrm>
          <a:prstGeom prst="rect">
            <a:avLst/>
          </a:prstGeom>
          <a:solidFill>
            <a:srgbClr val="FAFAFA"/>
          </a:solidFill>
        </p:spPr>
        <p:txBody>
          <a:bodyPr wrap="square" rtlCol="0">
            <a:spAutoFit/>
          </a:bodyPr>
          <a:lstStyle/>
          <a:p>
            <a:pPr rtl="0"/>
            <a:r>
              <a:rPr lang="lv-lv" sz="700" b="1">
                <a:solidFill>
                  <a:srgbClr val="70777C"/>
                </a:solidFill>
                <a:latin typeface="Arial" panose="020B0604020202020204" pitchFamily="34" charset="0"/>
                <a:cs typeface="Arial" panose="020B0604020202020204" pitchFamily="34" charset="0"/>
              </a:rPr>
              <a:t>ADMINISTRATĪVIE PIENĀKUMI</a:t>
            </a:r>
          </a:p>
        </p:txBody>
      </p:sp>
      <p:sp>
        <p:nvSpPr>
          <p:cNvPr id="16" name="pole tekstowe 15">
            <a:extLst>
              <a:ext uri="{FF2B5EF4-FFF2-40B4-BE49-F238E27FC236}">
                <a16:creationId xmlns:a16="http://schemas.microsoft.com/office/drawing/2014/main" id="{14315E73-580D-4866-9D31-0CD7A74B7CD4}"/>
              </a:ext>
            </a:extLst>
          </p:cNvPr>
          <p:cNvSpPr txBox="1"/>
          <p:nvPr/>
        </p:nvSpPr>
        <p:spPr>
          <a:xfrm>
            <a:off x="895237" y="3809598"/>
            <a:ext cx="1333613" cy="200055"/>
          </a:xfrm>
          <a:prstGeom prst="rect">
            <a:avLst/>
          </a:prstGeom>
          <a:solidFill>
            <a:srgbClr val="FAFAFA"/>
          </a:solidFill>
        </p:spPr>
        <p:txBody>
          <a:bodyPr wrap="square" rtlCol="0">
            <a:spAutoFit/>
          </a:bodyPr>
          <a:lstStyle/>
          <a:p>
            <a:pPr rtl="0"/>
            <a:r>
              <a:rPr lang="lv-lv" sz="700" b="1" dirty="0">
                <a:solidFill>
                  <a:srgbClr val="70777C"/>
                </a:solidFill>
                <a:latin typeface="Arial" panose="020B0604020202020204" pitchFamily="34" charset="0"/>
                <a:cs typeface="Arial" panose="020B0604020202020204" pitchFamily="34" charset="0"/>
              </a:rPr>
              <a:t>2019-20 SALĪDZINĀJUMS</a:t>
            </a:r>
          </a:p>
        </p:txBody>
      </p:sp>
      <p:sp>
        <p:nvSpPr>
          <p:cNvPr id="17" name="pole tekstowe 16">
            <a:extLst>
              <a:ext uri="{FF2B5EF4-FFF2-40B4-BE49-F238E27FC236}">
                <a16:creationId xmlns:a16="http://schemas.microsoft.com/office/drawing/2014/main" id="{A9FD05F0-6500-405B-BD5F-67BAAB8EBB66}"/>
              </a:ext>
            </a:extLst>
          </p:cNvPr>
          <p:cNvSpPr txBox="1"/>
          <p:nvPr/>
        </p:nvSpPr>
        <p:spPr>
          <a:xfrm>
            <a:off x="1118812" y="4189516"/>
            <a:ext cx="1018597" cy="215444"/>
          </a:xfrm>
          <a:prstGeom prst="rect">
            <a:avLst/>
          </a:prstGeom>
          <a:solidFill>
            <a:srgbClr val="FAFAFA"/>
          </a:solidFill>
        </p:spPr>
        <p:txBody>
          <a:bodyPr wrap="square" rtlCol="0">
            <a:spAutoFit/>
          </a:bodyPr>
          <a:lstStyle/>
          <a:p>
            <a:pPr rtl="0"/>
            <a:r>
              <a:rPr lang="lv-lv" sz="800" b="1">
                <a:solidFill>
                  <a:srgbClr val="F07474"/>
                </a:solidFill>
                <a:latin typeface="Arial" panose="020B0604020202020204" pitchFamily="34" charset="0"/>
                <a:cs typeface="Arial" panose="020B0604020202020204" pitchFamily="34" charset="0"/>
              </a:rPr>
              <a:t>SAISTĪBAS</a:t>
            </a:r>
          </a:p>
        </p:txBody>
      </p:sp>
      <p:sp>
        <p:nvSpPr>
          <p:cNvPr id="18" name="pole tekstowe 17">
            <a:extLst>
              <a:ext uri="{FF2B5EF4-FFF2-40B4-BE49-F238E27FC236}">
                <a16:creationId xmlns:a16="http://schemas.microsoft.com/office/drawing/2014/main" id="{C3BD6AD6-FCBD-4E98-94BE-48B8D61CE51A}"/>
              </a:ext>
            </a:extLst>
          </p:cNvPr>
          <p:cNvSpPr txBox="1"/>
          <p:nvPr/>
        </p:nvSpPr>
        <p:spPr>
          <a:xfrm>
            <a:off x="3999908" y="4189516"/>
            <a:ext cx="908396" cy="215444"/>
          </a:xfrm>
          <a:prstGeom prst="rect">
            <a:avLst/>
          </a:prstGeom>
          <a:solidFill>
            <a:srgbClr val="FAFAFA"/>
          </a:solidFill>
        </p:spPr>
        <p:txBody>
          <a:bodyPr wrap="square" rtlCol="0">
            <a:spAutoFit/>
          </a:bodyPr>
          <a:lstStyle/>
          <a:p>
            <a:pPr rtl="0"/>
            <a:r>
              <a:rPr lang="lv-lv" sz="800" b="1">
                <a:solidFill>
                  <a:srgbClr val="1269AC"/>
                </a:solidFill>
                <a:latin typeface="Arial" panose="020B0604020202020204" pitchFamily="34" charset="0"/>
                <a:cs typeface="Arial" panose="020B0604020202020204" pitchFamily="34" charset="0"/>
              </a:rPr>
              <a:t>MAKSĀJUMI</a:t>
            </a:r>
          </a:p>
        </p:txBody>
      </p:sp>
      <p:sp>
        <p:nvSpPr>
          <p:cNvPr id="19" name="pole tekstowe 18">
            <a:extLst>
              <a:ext uri="{FF2B5EF4-FFF2-40B4-BE49-F238E27FC236}">
                <a16:creationId xmlns:a16="http://schemas.microsoft.com/office/drawing/2014/main" id="{F825441D-0A09-4B6B-B826-6DA89CF06093}"/>
              </a:ext>
            </a:extLst>
          </p:cNvPr>
          <p:cNvSpPr txBox="1"/>
          <p:nvPr/>
        </p:nvSpPr>
        <p:spPr>
          <a:xfrm>
            <a:off x="1321817" y="5929956"/>
            <a:ext cx="1434595" cy="276999"/>
          </a:xfrm>
          <a:prstGeom prst="rect">
            <a:avLst/>
          </a:prstGeom>
          <a:solidFill>
            <a:schemeClr val="bg1"/>
          </a:solidFill>
        </p:spPr>
        <p:txBody>
          <a:bodyPr wrap="square" rtlCol="0">
            <a:spAutoFit/>
          </a:bodyPr>
          <a:lstStyle/>
          <a:p>
            <a:pPr rtl="0"/>
            <a:r>
              <a:rPr lang="lv-lv" sz="600" b="1">
                <a:latin typeface="Arial" panose="020B0604020202020204" pitchFamily="34" charset="0"/>
                <a:cs typeface="Arial" panose="020B0604020202020204" pitchFamily="34" charset="0"/>
              </a:rPr>
              <a:t>Eiropas Savienības Padome</a:t>
            </a:r>
          </a:p>
          <a:p>
            <a:pPr rtl="0"/>
            <a:r>
              <a:rPr lang="lv-lv" sz="600">
                <a:latin typeface="Arial" panose="020B0604020202020204" pitchFamily="34" charset="0"/>
                <a:cs typeface="Arial" panose="020B0604020202020204" pitchFamily="34" charset="0"/>
              </a:rPr>
              <a:t>Ģenerālsekretariāts</a:t>
            </a:r>
            <a:endParaRPr lang="pl-PL" sz="600" dirty="0">
              <a:latin typeface="Arial" panose="020B0604020202020204" pitchFamily="34" charset="0"/>
              <a:cs typeface="Arial" panose="020B0604020202020204" pitchFamily="34" charset="0"/>
            </a:endParaRPr>
          </a:p>
        </p:txBody>
      </p:sp>
      <p:sp>
        <p:nvSpPr>
          <p:cNvPr id="20" name="pole tekstowe 19">
            <a:extLst>
              <a:ext uri="{FF2B5EF4-FFF2-40B4-BE49-F238E27FC236}">
                <a16:creationId xmlns:a16="http://schemas.microsoft.com/office/drawing/2014/main" id="{36D07C87-80EB-47CA-8A37-33A4F9293DBD}"/>
              </a:ext>
            </a:extLst>
          </p:cNvPr>
          <p:cNvSpPr txBox="1"/>
          <p:nvPr/>
        </p:nvSpPr>
        <p:spPr>
          <a:xfrm>
            <a:off x="3507816" y="5965089"/>
            <a:ext cx="2065721" cy="215444"/>
          </a:xfrm>
          <a:prstGeom prst="rect">
            <a:avLst/>
          </a:prstGeom>
          <a:solidFill>
            <a:schemeClr val="bg1"/>
          </a:solidFill>
        </p:spPr>
        <p:txBody>
          <a:bodyPr wrap="square" rtlCol="0">
            <a:spAutoFit/>
          </a:bodyPr>
          <a:lstStyle/>
          <a:p>
            <a:pPr rtl="0"/>
            <a:r>
              <a:rPr lang="lv-lv" sz="400" b="1">
                <a:latin typeface="Arial" panose="020B0604020202020204" pitchFamily="34" charset="0"/>
                <a:cs typeface="Arial" panose="020B0604020202020204" pitchFamily="34" charset="0"/>
              </a:rPr>
              <a:t>© Eiropas Savienība, 2020. gads</a:t>
            </a:r>
          </a:p>
          <a:p>
            <a:pPr rtl="0"/>
            <a:r>
              <a:rPr lang="lv-lv" sz="400">
                <a:latin typeface="Arial" panose="020B0604020202020204" pitchFamily="34" charset="0"/>
                <a:cs typeface="Arial" panose="020B0604020202020204" pitchFamily="34" charset="0"/>
              </a:rPr>
              <a:t>Pārpublicēšana ir atļauta, ja tiek norādīts avots</a:t>
            </a:r>
            <a:endParaRPr lang="pl-PL" sz="400" dirty="0">
              <a:latin typeface="Arial" panose="020B0604020202020204" pitchFamily="34" charset="0"/>
              <a:cs typeface="Arial" panose="020B0604020202020204" pitchFamily="34" charset="0"/>
            </a:endParaRPr>
          </a:p>
        </p:txBody>
      </p:sp>
      <p:sp>
        <p:nvSpPr>
          <p:cNvPr id="21" name="pole tekstowe 20">
            <a:extLst>
              <a:ext uri="{FF2B5EF4-FFF2-40B4-BE49-F238E27FC236}">
                <a16:creationId xmlns:a16="http://schemas.microsoft.com/office/drawing/2014/main" id="{70EB2383-B158-491D-8B22-0906465183C6}"/>
              </a:ext>
            </a:extLst>
          </p:cNvPr>
          <p:cNvSpPr txBox="1"/>
          <p:nvPr/>
        </p:nvSpPr>
        <p:spPr>
          <a:xfrm>
            <a:off x="1222892" y="4338601"/>
            <a:ext cx="1533519" cy="492443"/>
          </a:xfrm>
          <a:prstGeom prst="rect">
            <a:avLst/>
          </a:prstGeom>
          <a:solidFill>
            <a:srgbClr val="FAFAFA"/>
          </a:solidFill>
        </p:spPr>
        <p:txBody>
          <a:bodyPr wrap="square" lIns="0" tIns="0" rIns="0" bIns="0" rtlCol="0">
            <a:spAutoFit/>
          </a:bodyPr>
          <a:lstStyle/>
          <a:p>
            <a:pPr rtl="0"/>
            <a:r>
              <a:rPr lang="lv-lv" sz="3200" b="1" dirty="0">
                <a:solidFill>
                  <a:srgbClr val="F07474"/>
                </a:solidFill>
                <a:latin typeface="Arial" panose="020B0604020202020204" pitchFamily="34" charset="0"/>
                <a:cs typeface="Arial" panose="020B0604020202020204" pitchFamily="34" charset="0"/>
              </a:rPr>
              <a:t>+3,6 %</a:t>
            </a:r>
          </a:p>
        </p:txBody>
      </p:sp>
      <p:sp>
        <p:nvSpPr>
          <p:cNvPr id="22" name="pole tekstowe 21">
            <a:extLst>
              <a:ext uri="{FF2B5EF4-FFF2-40B4-BE49-F238E27FC236}">
                <a16:creationId xmlns:a16="http://schemas.microsoft.com/office/drawing/2014/main" id="{EEF68176-CF39-4139-91B5-BF8734AF2B7F}"/>
              </a:ext>
            </a:extLst>
          </p:cNvPr>
          <p:cNvSpPr txBox="1"/>
          <p:nvPr/>
        </p:nvSpPr>
        <p:spPr>
          <a:xfrm>
            <a:off x="3350028" y="4353388"/>
            <a:ext cx="1519024" cy="492443"/>
          </a:xfrm>
          <a:prstGeom prst="rect">
            <a:avLst/>
          </a:prstGeom>
          <a:solidFill>
            <a:srgbClr val="FAFAFA"/>
          </a:solidFill>
        </p:spPr>
        <p:txBody>
          <a:bodyPr wrap="square" lIns="0" tIns="0" rIns="0" bIns="0" rtlCol="0">
            <a:spAutoFit/>
          </a:bodyPr>
          <a:lstStyle/>
          <a:p>
            <a:pPr rtl="0"/>
            <a:r>
              <a:rPr lang="lv-lv" sz="3200" b="1" dirty="0">
                <a:solidFill>
                  <a:srgbClr val="1269AC"/>
                </a:solidFill>
                <a:latin typeface="Arial" panose="020B0604020202020204" pitchFamily="34" charset="0"/>
                <a:cs typeface="Arial" panose="020B0604020202020204" pitchFamily="34" charset="0"/>
              </a:rPr>
              <a:t>+4,4 %</a:t>
            </a:r>
          </a:p>
        </p:txBody>
      </p:sp>
      <p:sp>
        <p:nvSpPr>
          <p:cNvPr id="23" name="pole tekstowe 22">
            <a:extLst>
              <a:ext uri="{FF2B5EF4-FFF2-40B4-BE49-F238E27FC236}">
                <a16:creationId xmlns:a16="http://schemas.microsoft.com/office/drawing/2014/main" id="{E99F072D-BF03-446B-B407-A2E474243960}"/>
              </a:ext>
            </a:extLst>
          </p:cNvPr>
          <p:cNvSpPr txBox="1"/>
          <p:nvPr/>
        </p:nvSpPr>
        <p:spPr>
          <a:xfrm>
            <a:off x="3928527" y="5139684"/>
            <a:ext cx="689727" cy="246221"/>
          </a:xfrm>
          <a:prstGeom prst="rect">
            <a:avLst/>
          </a:prstGeom>
          <a:solidFill>
            <a:srgbClr val="FAFAFA"/>
          </a:solidFill>
        </p:spPr>
        <p:txBody>
          <a:bodyPr wrap="square" lIns="0" tIns="0" rIns="0" bIns="0" rtlCol="0">
            <a:spAutoFit/>
          </a:bodyPr>
          <a:lstStyle/>
          <a:p>
            <a:pPr algn="ctr" rtl="0"/>
            <a:r>
              <a:rPr lang="lv-lv" sz="1600" b="1" dirty="0">
                <a:solidFill>
                  <a:srgbClr val="1269AC"/>
                </a:solidFill>
                <a:latin typeface="Arial" panose="020B0604020202020204" pitchFamily="34" charset="0"/>
                <a:cs typeface="Arial" panose="020B0604020202020204" pitchFamily="34" charset="0"/>
              </a:rPr>
              <a:t>155,2</a:t>
            </a:r>
          </a:p>
        </p:txBody>
      </p:sp>
      <p:sp>
        <p:nvSpPr>
          <p:cNvPr id="24" name="pole tekstowe 23">
            <a:extLst>
              <a:ext uri="{FF2B5EF4-FFF2-40B4-BE49-F238E27FC236}">
                <a16:creationId xmlns:a16="http://schemas.microsoft.com/office/drawing/2014/main" id="{A011639F-949E-46AD-826F-AC6C5DC69B8D}"/>
              </a:ext>
            </a:extLst>
          </p:cNvPr>
          <p:cNvSpPr txBox="1"/>
          <p:nvPr/>
        </p:nvSpPr>
        <p:spPr>
          <a:xfrm>
            <a:off x="1222893" y="5110254"/>
            <a:ext cx="689727" cy="246221"/>
          </a:xfrm>
          <a:prstGeom prst="rect">
            <a:avLst/>
          </a:prstGeom>
          <a:solidFill>
            <a:srgbClr val="FAFAFA"/>
          </a:solidFill>
        </p:spPr>
        <p:txBody>
          <a:bodyPr wrap="square" lIns="0" tIns="0" rIns="0" bIns="0" rtlCol="0">
            <a:spAutoFit/>
          </a:bodyPr>
          <a:lstStyle/>
          <a:p>
            <a:pPr algn="ctr" rtl="0"/>
            <a:r>
              <a:rPr lang="lv-lv" sz="1600" b="1">
                <a:solidFill>
                  <a:srgbClr val="F07474"/>
                </a:solidFill>
                <a:latin typeface="Arial" panose="020B0604020202020204" pitchFamily="34" charset="0"/>
                <a:cs typeface="Arial" panose="020B0604020202020204" pitchFamily="34" charset="0"/>
              </a:rPr>
              <a:t>172,3</a:t>
            </a:r>
          </a:p>
        </p:txBody>
      </p:sp>
      <p:sp>
        <p:nvSpPr>
          <p:cNvPr id="25" name="pole tekstowe 24">
            <a:extLst>
              <a:ext uri="{FF2B5EF4-FFF2-40B4-BE49-F238E27FC236}">
                <a16:creationId xmlns:a16="http://schemas.microsoft.com/office/drawing/2014/main" id="{A39E1F77-C8F9-498B-99BE-D2BF1C48A217}"/>
              </a:ext>
            </a:extLst>
          </p:cNvPr>
          <p:cNvSpPr txBox="1"/>
          <p:nvPr/>
        </p:nvSpPr>
        <p:spPr>
          <a:xfrm>
            <a:off x="4869052" y="1568404"/>
            <a:ext cx="372427" cy="159462"/>
          </a:xfrm>
          <a:prstGeom prst="rect">
            <a:avLst/>
          </a:prstGeom>
          <a:solidFill>
            <a:srgbClr val="FAFAFA"/>
          </a:solidFill>
        </p:spPr>
        <p:txBody>
          <a:bodyPr wrap="square" lIns="36000" tIns="0" rIns="0" bIns="36000" rtlCol="0" anchor="ctr" anchorCtr="0">
            <a:spAutoFit/>
          </a:bodyPr>
          <a:lstStyle/>
          <a:p>
            <a:pPr algn="ctr" rtl="0"/>
            <a:r>
              <a:rPr lang="lv-lv" sz="800" b="1">
                <a:solidFill>
                  <a:srgbClr val="F38054"/>
                </a:solidFill>
                <a:latin typeface="Arial" panose="020B0604020202020204" pitchFamily="34" charset="0"/>
                <a:cs typeface="Arial" panose="020B0604020202020204" pitchFamily="34" charset="0"/>
              </a:rPr>
              <a:t>83,9</a:t>
            </a:r>
          </a:p>
        </p:txBody>
      </p:sp>
      <p:sp>
        <p:nvSpPr>
          <p:cNvPr id="26" name="pole tekstowe 25">
            <a:extLst>
              <a:ext uri="{FF2B5EF4-FFF2-40B4-BE49-F238E27FC236}">
                <a16:creationId xmlns:a16="http://schemas.microsoft.com/office/drawing/2014/main" id="{866DF8AA-9D52-47BC-8F22-3CD1055BA977}"/>
              </a:ext>
            </a:extLst>
          </p:cNvPr>
          <p:cNvSpPr txBox="1"/>
          <p:nvPr/>
        </p:nvSpPr>
        <p:spPr>
          <a:xfrm>
            <a:off x="4095967" y="2521665"/>
            <a:ext cx="299821" cy="107722"/>
          </a:xfrm>
          <a:prstGeom prst="rect">
            <a:avLst/>
          </a:prstGeom>
          <a:solidFill>
            <a:srgbClr val="FAFAFA"/>
          </a:solidFill>
        </p:spPr>
        <p:txBody>
          <a:bodyPr wrap="square" lIns="0" tIns="0" rIns="0" bIns="0" rtlCol="0" anchor="ctr" anchorCtr="0">
            <a:spAutoFit/>
          </a:bodyPr>
          <a:lstStyle/>
          <a:p>
            <a:pPr algn="ctr" rtl="0"/>
            <a:r>
              <a:rPr lang="lv-lv" sz="700" b="1">
                <a:solidFill>
                  <a:srgbClr val="F38054"/>
                </a:solidFill>
                <a:latin typeface="Arial" panose="020B0604020202020204" pitchFamily="34" charset="0"/>
                <a:cs typeface="Arial" panose="020B0604020202020204" pitchFamily="34" charset="0"/>
              </a:rPr>
              <a:t>59,9</a:t>
            </a:r>
          </a:p>
        </p:txBody>
      </p:sp>
      <p:sp>
        <p:nvSpPr>
          <p:cNvPr id="27" name="pole tekstowe 26">
            <a:extLst>
              <a:ext uri="{FF2B5EF4-FFF2-40B4-BE49-F238E27FC236}">
                <a16:creationId xmlns:a16="http://schemas.microsoft.com/office/drawing/2014/main" id="{D3A407B5-71DA-46C9-877F-49E9A0785026}"/>
              </a:ext>
            </a:extLst>
          </p:cNvPr>
          <p:cNvSpPr txBox="1"/>
          <p:nvPr/>
        </p:nvSpPr>
        <p:spPr>
          <a:xfrm>
            <a:off x="4540741" y="3324449"/>
            <a:ext cx="299821" cy="107722"/>
          </a:xfrm>
          <a:prstGeom prst="rect">
            <a:avLst/>
          </a:prstGeom>
          <a:solidFill>
            <a:srgbClr val="FAFAFA"/>
          </a:solidFill>
        </p:spPr>
        <p:txBody>
          <a:bodyPr wrap="square" lIns="0" tIns="0" rIns="0" bIns="0" rtlCol="0" anchor="ctr" anchorCtr="0">
            <a:spAutoFit/>
          </a:bodyPr>
          <a:lstStyle/>
          <a:p>
            <a:pPr algn="ctr" rtl="0"/>
            <a:r>
              <a:rPr lang="lv-lv" sz="700" b="1">
                <a:solidFill>
                  <a:srgbClr val="F38054"/>
                </a:solidFill>
                <a:latin typeface="Arial" panose="020B0604020202020204" pitchFamily="34" charset="0"/>
                <a:cs typeface="Arial" panose="020B0604020202020204" pitchFamily="34" charset="0"/>
              </a:rPr>
              <a:t>10,3</a:t>
            </a:r>
          </a:p>
        </p:txBody>
      </p:sp>
      <p:sp>
        <p:nvSpPr>
          <p:cNvPr id="28" name="pole tekstowe 27">
            <a:extLst>
              <a:ext uri="{FF2B5EF4-FFF2-40B4-BE49-F238E27FC236}">
                <a16:creationId xmlns:a16="http://schemas.microsoft.com/office/drawing/2014/main" id="{E25F2295-8B55-469D-A8D4-9D456EA59021}"/>
              </a:ext>
            </a:extLst>
          </p:cNvPr>
          <p:cNvSpPr txBox="1"/>
          <p:nvPr/>
        </p:nvSpPr>
        <p:spPr>
          <a:xfrm>
            <a:off x="4245827" y="1960032"/>
            <a:ext cx="372427" cy="144073"/>
          </a:xfrm>
          <a:prstGeom prst="rect">
            <a:avLst/>
          </a:prstGeom>
          <a:solidFill>
            <a:srgbClr val="FAFAFA"/>
          </a:solidFill>
        </p:spPr>
        <p:txBody>
          <a:bodyPr wrap="square" lIns="36000" tIns="0" rIns="0" bIns="36000" rtlCol="0" anchor="ctr" anchorCtr="0">
            <a:spAutoFit/>
          </a:bodyPr>
          <a:lstStyle/>
          <a:p>
            <a:pPr algn="ctr" rtl="0"/>
            <a:r>
              <a:rPr lang="lv-lv" sz="700" b="1">
                <a:solidFill>
                  <a:srgbClr val="213454"/>
                </a:solidFill>
                <a:latin typeface="Arial" panose="020B0604020202020204" pitchFamily="34" charset="0"/>
                <a:cs typeface="Arial" panose="020B0604020202020204" pitchFamily="34" charset="0"/>
              </a:rPr>
              <a:t>72,4</a:t>
            </a:r>
          </a:p>
        </p:txBody>
      </p:sp>
      <p:sp>
        <p:nvSpPr>
          <p:cNvPr id="29" name="pole tekstowe 28">
            <a:extLst>
              <a:ext uri="{FF2B5EF4-FFF2-40B4-BE49-F238E27FC236}">
                <a16:creationId xmlns:a16="http://schemas.microsoft.com/office/drawing/2014/main" id="{EB18E9BC-6F05-48DF-9821-54EE50525C23}"/>
              </a:ext>
            </a:extLst>
          </p:cNvPr>
          <p:cNvSpPr txBox="1"/>
          <p:nvPr/>
        </p:nvSpPr>
        <p:spPr>
          <a:xfrm>
            <a:off x="3999908" y="2650760"/>
            <a:ext cx="299821" cy="107722"/>
          </a:xfrm>
          <a:prstGeom prst="rect">
            <a:avLst/>
          </a:prstGeom>
          <a:solidFill>
            <a:srgbClr val="FAFAFA"/>
          </a:solidFill>
        </p:spPr>
        <p:txBody>
          <a:bodyPr wrap="square" lIns="0" tIns="0" rIns="0" bIns="0" rtlCol="0" anchor="ctr" anchorCtr="0">
            <a:spAutoFit/>
          </a:bodyPr>
          <a:lstStyle/>
          <a:p>
            <a:pPr algn="ctr" rtl="0"/>
            <a:r>
              <a:rPr lang="lv-lv" sz="700" b="1" dirty="0">
                <a:solidFill>
                  <a:srgbClr val="2172B1"/>
                </a:solidFill>
                <a:latin typeface="Arial" panose="020B0604020202020204" pitchFamily="34" charset="0"/>
                <a:cs typeface="Arial" panose="020B0604020202020204" pitchFamily="34" charset="0"/>
              </a:rPr>
              <a:t>57,9</a:t>
            </a:r>
          </a:p>
        </p:txBody>
      </p:sp>
      <p:sp>
        <p:nvSpPr>
          <p:cNvPr id="30" name="pole tekstowe 29">
            <a:extLst>
              <a:ext uri="{FF2B5EF4-FFF2-40B4-BE49-F238E27FC236}">
                <a16:creationId xmlns:a16="http://schemas.microsoft.com/office/drawing/2014/main" id="{757C2DEC-D528-484C-B0C8-39F2AA2B45DB}"/>
              </a:ext>
            </a:extLst>
          </p:cNvPr>
          <p:cNvSpPr txBox="1"/>
          <p:nvPr/>
        </p:nvSpPr>
        <p:spPr>
          <a:xfrm>
            <a:off x="4540741" y="3440822"/>
            <a:ext cx="299821" cy="107722"/>
          </a:xfrm>
          <a:prstGeom prst="rect">
            <a:avLst/>
          </a:prstGeom>
          <a:solidFill>
            <a:srgbClr val="FAFAFA"/>
          </a:solidFill>
        </p:spPr>
        <p:txBody>
          <a:bodyPr wrap="square" lIns="0" tIns="0" rIns="0" bIns="0" rtlCol="0" anchor="ctr" anchorCtr="0">
            <a:spAutoFit/>
          </a:bodyPr>
          <a:lstStyle/>
          <a:p>
            <a:pPr algn="ctr" rtl="0"/>
            <a:r>
              <a:rPr lang="lv-lv" sz="700" b="1" dirty="0">
                <a:solidFill>
                  <a:srgbClr val="1F71B1"/>
                </a:solidFill>
                <a:latin typeface="Arial" panose="020B0604020202020204" pitchFamily="34" charset="0"/>
                <a:cs typeface="Arial" panose="020B0604020202020204" pitchFamily="34" charset="0"/>
              </a:rPr>
              <a:t>10,3</a:t>
            </a:r>
          </a:p>
        </p:txBody>
      </p:sp>
      <p:sp>
        <p:nvSpPr>
          <p:cNvPr id="31" name="pole tekstowe 30">
            <a:extLst>
              <a:ext uri="{FF2B5EF4-FFF2-40B4-BE49-F238E27FC236}">
                <a16:creationId xmlns:a16="http://schemas.microsoft.com/office/drawing/2014/main" id="{64AA02E6-2EA6-4E38-8DB0-8C62E803FE29}"/>
              </a:ext>
            </a:extLst>
          </p:cNvPr>
          <p:cNvSpPr txBox="1"/>
          <p:nvPr/>
        </p:nvSpPr>
        <p:spPr>
          <a:xfrm>
            <a:off x="3082506" y="3319909"/>
            <a:ext cx="299821" cy="107722"/>
          </a:xfrm>
          <a:prstGeom prst="rect">
            <a:avLst/>
          </a:prstGeom>
          <a:solidFill>
            <a:srgbClr val="FAFAFA"/>
          </a:solidFill>
        </p:spPr>
        <p:txBody>
          <a:bodyPr wrap="square" lIns="0" tIns="0" rIns="0" bIns="0" rtlCol="0" anchor="ctr" anchorCtr="0">
            <a:spAutoFit/>
          </a:bodyPr>
          <a:lstStyle/>
          <a:p>
            <a:pPr algn="ctr" rtl="0"/>
            <a:r>
              <a:rPr lang="lv-lv" sz="700" b="1">
                <a:solidFill>
                  <a:srgbClr val="F38054"/>
                </a:solidFill>
                <a:latin typeface="Arial" panose="020B0604020202020204" pitchFamily="34" charset="0"/>
                <a:cs typeface="Arial" panose="020B0604020202020204" pitchFamily="34" charset="0"/>
              </a:rPr>
              <a:t>10,4</a:t>
            </a:r>
          </a:p>
        </p:txBody>
      </p:sp>
      <p:sp>
        <p:nvSpPr>
          <p:cNvPr id="32" name="pole tekstowe 31">
            <a:extLst>
              <a:ext uri="{FF2B5EF4-FFF2-40B4-BE49-F238E27FC236}">
                <a16:creationId xmlns:a16="http://schemas.microsoft.com/office/drawing/2014/main" id="{711AD897-A501-491C-9F8A-4AB4ED8F8BDB}"/>
              </a:ext>
            </a:extLst>
          </p:cNvPr>
          <p:cNvSpPr txBox="1"/>
          <p:nvPr/>
        </p:nvSpPr>
        <p:spPr>
          <a:xfrm>
            <a:off x="3050207" y="3427631"/>
            <a:ext cx="299821" cy="107722"/>
          </a:xfrm>
          <a:prstGeom prst="rect">
            <a:avLst/>
          </a:prstGeom>
          <a:solidFill>
            <a:srgbClr val="FAFAFA"/>
          </a:solidFill>
        </p:spPr>
        <p:txBody>
          <a:bodyPr wrap="square" lIns="0" tIns="0" rIns="0" bIns="0" rtlCol="0" anchor="ctr" anchorCtr="0">
            <a:spAutoFit/>
          </a:bodyPr>
          <a:lstStyle/>
          <a:p>
            <a:pPr algn="ctr" rtl="0"/>
            <a:r>
              <a:rPr lang="lv-lv" sz="700" b="1" dirty="0">
                <a:solidFill>
                  <a:srgbClr val="1068AB"/>
                </a:solidFill>
                <a:latin typeface="Arial" panose="020B0604020202020204" pitchFamily="34" charset="0"/>
                <a:cs typeface="Arial" panose="020B0604020202020204" pitchFamily="34" charset="0"/>
              </a:rPr>
              <a:t>8,9</a:t>
            </a:r>
          </a:p>
        </p:txBody>
      </p:sp>
      <p:sp>
        <p:nvSpPr>
          <p:cNvPr id="34" name="pole tekstowe 33">
            <a:extLst>
              <a:ext uri="{FF2B5EF4-FFF2-40B4-BE49-F238E27FC236}">
                <a16:creationId xmlns:a16="http://schemas.microsoft.com/office/drawing/2014/main" id="{D7D16685-63F5-4E6C-A0DC-F97C2666E450}"/>
              </a:ext>
            </a:extLst>
          </p:cNvPr>
          <p:cNvSpPr txBox="1"/>
          <p:nvPr/>
        </p:nvSpPr>
        <p:spPr>
          <a:xfrm>
            <a:off x="1398044" y="3317179"/>
            <a:ext cx="299821" cy="107722"/>
          </a:xfrm>
          <a:prstGeom prst="rect">
            <a:avLst/>
          </a:prstGeom>
          <a:solidFill>
            <a:srgbClr val="FAFAFA"/>
          </a:solidFill>
        </p:spPr>
        <p:txBody>
          <a:bodyPr wrap="square" lIns="0" tIns="0" rIns="0" bIns="0" rtlCol="0" anchor="ctr" anchorCtr="0">
            <a:spAutoFit/>
          </a:bodyPr>
          <a:lstStyle/>
          <a:p>
            <a:pPr algn="ctr" rtl="0"/>
            <a:r>
              <a:rPr lang="lv-lv" sz="700" b="1">
                <a:solidFill>
                  <a:srgbClr val="F38054"/>
                </a:solidFill>
                <a:latin typeface="Arial" panose="020B0604020202020204" pitchFamily="34" charset="0"/>
                <a:cs typeface="Arial" panose="020B0604020202020204" pitchFamily="34" charset="0"/>
              </a:rPr>
              <a:t>7,2</a:t>
            </a:r>
          </a:p>
        </p:txBody>
      </p:sp>
      <p:sp>
        <p:nvSpPr>
          <p:cNvPr id="35" name="pole tekstowe 34">
            <a:extLst>
              <a:ext uri="{FF2B5EF4-FFF2-40B4-BE49-F238E27FC236}">
                <a16:creationId xmlns:a16="http://schemas.microsoft.com/office/drawing/2014/main" id="{2CB2861B-6B4D-4FE8-AF9D-D47339B93C14}"/>
              </a:ext>
            </a:extLst>
          </p:cNvPr>
          <p:cNvSpPr txBox="1"/>
          <p:nvPr/>
        </p:nvSpPr>
        <p:spPr>
          <a:xfrm>
            <a:off x="1236637" y="3434122"/>
            <a:ext cx="230028" cy="107722"/>
          </a:xfrm>
          <a:prstGeom prst="rect">
            <a:avLst/>
          </a:prstGeom>
          <a:solidFill>
            <a:srgbClr val="FAFAFA"/>
          </a:solidFill>
        </p:spPr>
        <p:txBody>
          <a:bodyPr wrap="square" lIns="0" tIns="0" rIns="0" bIns="0" rtlCol="0" anchor="ctr" anchorCtr="0">
            <a:spAutoFit/>
          </a:bodyPr>
          <a:lstStyle/>
          <a:p>
            <a:pPr algn="ctr" rtl="0"/>
            <a:r>
              <a:rPr lang="lv-lv" sz="700" b="1" dirty="0">
                <a:solidFill>
                  <a:srgbClr val="0662A9"/>
                </a:solidFill>
                <a:latin typeface="Arial" panose="020B0604020202020204" pitchFamily="34" charset="0"/>
                <a:cs typeface="Arial" panose="020B0604020202020204" pitchFamily="34" charset="0"/>
              </a:rPr>
              <a:t>5,3</a:t>
            </a:r>
          </a:p>
        </p:txBody>
      </p:sp>
    </p:spTree>
    <p:extLst>
      <p:ext uri="{BB962C8B-B14F-4D97-AF65-F5344CB8AC3E}">
        <p14:creationId xmlns:p14="http://schemas.microsoft.com/office/powerpoint/2010/main" val="1378453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rtl="0"/>
            <a:br>
              <a:rPr lang="es-ES_tradnl" sz="4000" b="1" dirty="0"/>
            </a:br>
            <a:r>
              <a:rPr lang="lv-lv" sz="4000" b="1"/>
              <a:t>PĀRBAUDI SAVAS ZINĀŠANAS</a:t>
            </a:r>
            <a:br>
              <a:rPr lang="es-ES_tradnl" sz="4000" b="1" dirty="0"/>
            </a:br>
            <a:endParaRPr lang="es-ES" sz="4000" b="1" dirty="0"/>
          </a:p>
        </p:txBody>
      </p:sp>
      <p:sp>
        <p:nvSpPr>
          <p:cNvPr id="3" name="Subtítulo 2"/>
          <p:cNvSpPr>
            <a:spLocks noGrp="1"/>
          </p:cNvSpPr>
          <p:nvPr>
            <p:ph idx="1"/>
          </p:nvPr>
        </p:nvSpPr>
        <p:spPr/>
        <p:txBody>
          <a:bodyPr rtlCol="0">
            <a:noAutofit/>
          </a:bodyPr>
          <a:lstStyle/>
          <a:p>
            <a:pPr algn="l" rtl="0"/>
            <a:r>
              <a:rPr lang="lv-lv" sz="3200" b="1">
                <a:solidFill>
                  <a:schemeClr val="tx1"/>
                </a:solidFill>
                <a:latin typeface="+mn-lt"/>
              </a:rPr>
              <a:t>Salīdzinot…. Kas ir līdzvērtīgs ieguldījumam, ko ES pilsoņi ik dienas sniedz ES budžetam?</a:t>
            </a:r>
          </a:p>
          <a:p>
            <a:pPr marL="457200" indent="-457200" algn="l" rtl="0">
              <a:buAutoNum type="alphaUcParenR"/>
            </a:pPr>
            <a:r>
              <a:rPr lang="lv-lv" sz="3200">
                <a:solidFill>
                  <a:schemeClr val="tx1"/>
                </a:solidFill>
                <a:latin typeface="+mn-lt"/>
              </a:rPr>
              <a:t>Glāze krāna ūdens</a:t>
            </a:r>
            <a:endParaRPr lang="es-ES_tradnl" sz="3200" dirty="0">
              <a:solidFill>
                <a:schemeClr val="tx1"/>
              </a:solidFill>
              <a:latin typeface="+mn-lt"/>
            </a:endParaRPr>
          </a:p>
          <a:p>
            <a:pPr marL="457200" indent="-457200" algn="l" rtl="0">
              <a:buAutoNum type="alphaUcParenR"/>
            </a:pPr>
            <a:r>
              <a:rPr lang="lv-lv" sz="3200">
                <a:solidFill>
                  <a:schemeClr val="tx1"/>
                </a:solidFill>
                <a:latin typeface="+mn-lt"/>
              </a:rPr>
              <a:t>Tase kafijas</a:t>
            </a:r>
            <a:endParaRPr lang="es-ES_tradnl" sz="3200" dirty="0">
              <a:solidFill>
                <a:schemeClr val="tx1"/>
              </a:solidFill>
              <a:latin typeface="+mn-lt"/>
            </a:endParaRPr>
          </a:p>
          <a:p>
            <a:pPr marL="457200" indent="-457200" algn="l" rtl="0">
              <a:buAutoNum type="alphaUcParenR"/>
            </a:pPr>
            <a:r>
              <a:rPr lang="lv-lv" sz="3200">
                <a:solidFill>
                  <a:schemeClr val="tx1"/>
                </a:solidFill>
                <a:latin typeface="+mn-lt"/>
              </a:rPr>
              <a:t>Dzirkstošā vīna glāze</a:t>
            </a:r>
            <a:endParaRPr lang="es-ES_tradnl" sz="3200" dirty="0">
              <a:solidFill>
                <a:schemeClr val="tx1"/>
              </a:solidFill>
              <a:latin typeface="+mn-lt"/>
            </a:endParaRPr>
          </a:p>
          <a:p>
            <a:pPr marL="457200" indent="-457200" algn="l" rtl="0">
              <a:buAutoNum type="alphaUcParenR"/>
            </a:pPr>
            <a:r>
              <a:rPr lang="lv-lv" sz="3200">
                <a:solidFill>
                  <a:schemeClr val="tx1"/>
                </a:solidFill>
                <a:latin typeface="+mn-lt"/>
              </a:rPr>
              <a:t>Šampanieša pudele </a:t>
            </a:r>
          </a:p>
          <a:p>
            <a:pPr algn="just" rtl="0"/>
            <a:endParaRPr lang="en-US" sz="3200" dirty="0"/>
          </a:p>
          <a:p>
            <a:pPr algn="just" rtl="0"/>
            <a:endParaRPr lang="es-ES" sz="32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171" y="3231715"/>
            <a:ext cx="1815336" cy="2178696"/>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5381" y="3231715"/>
            <a:ext cx="1959295" cy="2185016"/>
          </a:xfrm>
          <a:prstGeom prst="rect">
            <a:avLst/>
          </a:prstGeom>
        </p:spPr>
      </p:pic>
      <p:sp>
        <p:nvSpPr>
          <p:cNvPr id="6" name="Dia számának helye 5">
            <a:extLst>
              <a:ext uri="{FF2B5EF4-FFF2-40B4-BE49-F238E27FC236}">
                <a16:creationId xmlns:a16="http://schemas.microsoft.com/office/drawing/2014/main" id="{F16DB1B4-6826-46BB-A3B8-7CA03768261C}"/>
              </a:ext>
            </a:extLst>
          </p:cNvPr>
          <p:cNvSpPr>
            <a:spLocks noGrp="1"/>
          </p:cNvSpPr>
          <p:nvPr>
            <p:ph type="sldNum" sz="quarter" idx="12"/>
          </p:nvPr>
        </p:nvSpPr>
        <p:spPr/>
        <p:txBody>
          <a:bodyPr rtlCol="0"/>
          <a:lstStyle/>
          <a:p>
            <a:pPr rtl="0"/>
            <a:fld id="{6113E31D-E2AB-40D1-8B51-AFA5AFEF393A}" type="slidenum">
              <a:rPr lang="en-US" smtClean="0"/>
              <a:t>15</a:t>
            </a:fld>
            <a:endParaRPr lang="en-US" dirty="0"/>
          </a:p>
        </p:txBody>
      </p:sp>
    </p:spTree>
    <p:extLst>
      <p:ext uri="{BB962C8B-B14F-4D97-AF65-F5344CB8AC3E}">
        <p14:creationId xmlns:p14="http://schemas.microsoft.com/office/powerpoint/2010/main" val="135166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3999" y="1122362"/>
            <a:ext cx="9364579" cy="3139245"/>
          </a:xfrm>
        </p:spPr>
        <p:txBody>
          <a:bodyPr rtlCol="0">
            <a:normAutofit/>
          </a:bodyPr>
          <a:lstStyle/>
          <a:p>
            <a:pPr rtl="0"/>
            <a:r>
              <a:rPr lang="lv-lv" b="1"/>
              <a:t>4. KAM </a:t>
            </a:r>
            <a:r>
              <a:rPr lang="lv-lv"/>
              <a:t> ES </a:t>
            </a:r>
            <a:br>
              <a:rPr lang="es-ES_tradnl" dirty="0"/>
            </a:br>
            <a:r>
              <a:rPr lang="lv-lv"/>
              <a:t>    budžets tiek tērēts?</a:t>
            </a:r>
            <a:endParaRPr lang="es-ES" dirty="0"/>
          </a:p>
        </p:txBody>
      </p:sp>
      <p:sp>
        <p:nvSpPr>
          <p:cNvPr id="3" name="Subtítulo 2"/>
          <p:cNvSpPr>
            <a:spLocks noGrp="1"/>
          </p:cNvSpPr>
          <p:nvPr>
            <p:ph type="subTitle" idx="1"/>
          </p:nvPr>
        </p:nvSpPr>
        <p:spPr>
          <a:xfrm>
            <a:off x="1524000" y="2406316"/>
            <a:ext cx="9460832" cy="2851484"/>
          </a:xfrm>
        </p:spPr>
        <p:txBody>
          <a:bodyPr rtlCol="0">
            <a:normAutofit/>
          </a:bodyPr>
          <a:lstStyle/>
          <a:p>
            <a:pPr algn="l" rtl="0"/>
            <a:endParaRPr lang="es-ES_tradnl" dirty="0"/>
          </a:p>
          <a:p>
            <a:pPr marL="342900" indent="-342900" algn="l" rtl="0">
              <a:buFontTx/>
              <a:buChar char="-"/>
            </a:pPr>
            <a:endParaRPr lang="es-ES_tradnl" dirty="0"/>
          </a:p>
        </p:txBody>
      </p:sp>
      <p:sp>
        <p:nvSpPr>
          <p:cNvPr id="4" name="Dia számának helye 3">
            <a:extLst>
              <a:ext uri="{FF2B5EF4-FFF2-40B4-BE49-F238E27FC236}">
                <a16:creationId xmlns:a16="http://schemas.microsoft.com/office/drawing/2014/main" id="{E7D64793-3787-4449-8038-3C43F532D129}"/>
              </a:ext>
            </a:extLst>
          </p:cNvPr>
          <p:cNvSpPr>
            <a:spLocks noGrp="1"/>
          </p:cNvSpPr>
          <p:nvPr>
            <p:ph type="sldNum" sz="quarter" idx="12"/>
          </p:nvPr>
        </p:nvSpPr>
        <p:spPr/>
        <p:txBody>
          <a:bodyPr rtlCol="0"/>
          <a:lstStyle/>
          <a:p>
            <a:pPr rtl="0"/>
            <a:fld id="{4FAB73BC-B049-4115-A692-8D63A059BFB8}" type="slidenum">
              <a:rPr lang="en-US" smtClean="0"/>
              <a:pPr/>
              <a:t>16</a:t>
            </a:fld>
            <a:endParaRPr lang="en-US" dirty="0"/>
          </a:p>
        </p:txBody>
      </p:sp>
    </p:spTree>
    <p:extLst>
      <p:ext uri="{BB962C8B-B14F-4D97-AF65-F5344CB8AC3E}">
        <p14:creationId xmlns:p14="http://schemas.microsoft.com/office/powerpoint/2010/main" val="41927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rtl="0"/>
            <a:br>
              <a:rPr lang="es-ES_tradnl" sz="4000" b="1" dirty="0"/>
            </a:br>
            <a:r>
              <a:rPr lang="lv-lv" sz="4000" b="1"/>
              <a:t>VIKTORĪNA — PĀRBAUDI SAVAS ZINĀŠANAS</a:t>
            </a:r>
            <a:br>
              <a:rPr lang="es-ES_tradnl" sz="4000" b="1" dirty="0"/>
            </a:br>
            <a:endParaRPr lang="es-ES" sz="4000" b="1" dirty="0"/>
          </a:p>
        </p:txBody>
      </p:sp>
      <p:sp>
        <p:nvSpPr>
          <p:cNvPr id="3" name="Subtítulo 2"/>
          <p:cNvSpPr>
            <a:spLocks noGrp="1"/>
          </p:cNvSpPr>
          <p:nvPr>
            <p:ph idx="1"/>
          </p:nvPr>
        </p:nvSpPr>
        <p:spPr/>
        <p:txBody>
          <a:bodyPr rtlCol="0">
            <a:noAutofit/>
          </a:bodyPr>
          <a:lstStyle/>
          <a:p>
            <a:pPr algn="l" rtl="0"/>
            <a:r>
              <a:rPr lang="lv-lv" sz="2800" b="1">
                <a:solidFill>
                  <a:schemeClr val="tx1"/>
                </a:solidFill>
                <a:latin typeface="+mn-lt"/>
              </a:rPr>
              <a:t>Kam tika tērēts budžets 2020. gadam? Sakārtot pozīcijas pēc apjoma…</a:t>
            </a:r>
          </a:p>
          <a:p>
            <a:pPr lvl="0" rtl="0"/>
            <a:r>
              <a:rPr lang="lv-lv" sz="2800">
                <a:solidFill>
                  <a:schemeClr val="tx1"/>
                </a:solidFill>
                <a:latin typeface="+mn-lt"/>
              </a:rPr>
              <a:t>1. Konkurētspēja izaugsmei un nodarbinātībai</a:t>
            </a:r>
          </a:p>
          <a:p>
            <a:pPr lvl="0" rtl="0"/>
            <a:r>
              <a:rPr lang="lv-lv" sz="2800">
                <a:solidFill>
                  <a:schemeClr val="tx1"/>
                </a:solidFill>
                <a:latin typeface="+mn-lt"/>
              </a:rPr>
              <a:t>2. Ekonomiskā, sociālā un teritoriālā kohēzija</a:t>
            </a:r>
          </a:p>
          <a:p>
            <a:pPr lvl="0" rtl="0"/>
            <a:r>
              <a:rPr lang="lv-lv" sz="2800">
                <a:solidFill>
                  <a:schemeClr val="tx1"/>
                </a:solidFill>
                <a:latin typeface="+mn-lt"/>
              </a:rPr>
              <a:t>3. Ilgtspējīga izaugsme (dabas resursi)</a:t>
            </a:r>
          </a:p>
          <a:p>
            <a:pPr lvl="0" rtl="0"/>
            <a:r>
              <a:rPr lang="lv-lv" sz="2800">
                <a:solidFill>
                  <a:schemeClr val="tx1"/>
                </a:solidFill>
                <a:latin typeface="+mn-lt"/>
              </a:rPr>
              <a:t>4. Pārvalde</a:t>
            </a:r>
          </a:p>
          <a:p>
            <a:pPr lvl="0" rtl="0"/>
            <a:r>
              <a:rPr lang="lv-lv" sz="2800">
                <a:solidFill>
                  <a:schemeClr val="tx1"/>
                </a:solidFill>
                <a:latin typeface="+mn-lt"/>
              </a:rPr>
              <a:t>5. Drošība un pilsonība</a:t>
            </a:r>
          </a:p>
          <a:p>
            <a:pPr lvl="0" rtl="0"/>
            <a:r>
              <a:rPr lang="lv-lv" sz="2800">
                <a:solidFill>
                  <a:schemeClr val="tx1"/>
                </a:solidFill>
                <a:latin typeface="+mn-lt"/>
              </a:rPr>
              <a:t>6. Globālā Eiropa</a:t>
            </a:r>
            <a:endParaRPr lang="en-US" sz="2800" dirty="0">
              <a:solidFill>
                <a:schemeClr val="tx1"/>
              </a:solidFill>
              <a:latin typeface="+mn-lt"/>
            </a:endParaRPr>
          </a:p>
          <a:p>
            <a:pPr algn="l" rtl="0"/>
            <a:endParaRPr lang="es-ES_tradnl" sz="3200" dirty="0"/>
          </a:p>
          <a:p>
            <a:pPr marL="457200" indent="-457200" algn="l" rtl="0">
              <a:buAutoNum type="alphaUcParenR"/>
            </a:pPr>
            <a:endParaRPr lang="en-US" sz="3200" dirty="0"/>
          </a:p>
          <a:p>
            <a:pPr algn="just" rtl="0"/>
            <a:endParaRPr lang="es-ES" sz="3200" dirty="0"/>
          </a:p>
        </p:txBody>
      </p:sp>
      <p:sp>
        <p:nvSpPr>
          <p:cNvPr id="4" name="Dia számának helye 3">
            <a:extLst>
              <a:ext uri="{FF2B5EF4-FFF2-40B4-BE49-F238E27FC236}">
                <a16:creationId xmlns:a16="http://schemas.microsoft.com/office/drawing/2014/main" id="{D572AA99-53A9-45C3-A183-B63043722AAD}"/>
              </a:ext>
            </a:extLst>
          </p:cNvPr>
          <p:cNvSpPr>
            <a:spLocks noGrp="1"/>
          </p:cNvSpPr>
          <p:nvPr>
            <p:ph type="sldNum" sz="quarter" idx="12"/>
          </p:nvPr>
        </p:nvSpPr>
        <p:spPr/>
        <p:txBody>
          <a:bodyPr rtlCol="0"/>
          <a:lstStyle/>
          <a:p>
            <a:pPr rtl="0"/>
            <a:fld id="{6113E31D-E2AB-40D1-8B51-AFA5AFEF393A}" type="slidenum">
              <a:rPr lang="en-US" smtClean="0"/>
              <a:t>17</a:t>
            </a:fld>
            <a:endParaRPr lang="en-US" dirty="0"/>
          </a:p>
        </p:txBody>
      </p:sp>
    </p:spTree>
    <p:extLst>
      <p:ext uri="{BB962C8B-B14F-4D97-AF65-F5344CB8AC3E}">
        <p14:creationId xmlns:p14="http://schemas.microsoft.com/office/powerpoint/2010/main" val="1243513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br>
              <a:rPr lang="es-ES_tradnl" sz="4000" b="1" dirty="0"/>
            </a:br>
            <a:endParaRPr lang="es-ES" sz="4000" b="1" dirty="0"/>
          </a:p>
        </p:txBody>
      </p:sp>
      <p:sp>
        <p:nvSpPr>
          <p:cNvPr id="3" name="Subtítulo 2"/>
          <p:cNvSpPr>
            <a:spLocks noGrp="1"/>
          </p:cNvSpPr>
          <p:nvPr>
            <p:ph idx="1"/>
          </p:nvPr>
        </p:nvSpPr>
        <p:spPr/>
        <p:txBody>
          <a:bodyPr rtlCol="0">
            <a:noAutofit/>
          </a:bodyPr>
          <a:lstStyle/>
          <a:p>
            <a:pPr marL="457200" indent="-457200" algn="l" rtl="0">
              <a:buAutoNum type="alphaUcParenR"/>
            </a:pPr>
            <a:endParaRPr lang="es-ES_tradnl" sz="3200" dirty="0"/>
          </a:p>
          <a:p>
            <a:pPr algn="l" rtl="0"/>
            <a:endParaRPr lang="es-ES_tradnl" sz="3200" dirty="0"/>
          </a:p>
          <a:p>
            <a:pPr marL="457200" indent="-457200" algn="l" rtl="0">
              <a:buAutoNum type="alphaUcParenR"/>
            </a:pPr>
            <a:endParaRPr lang="en-US" sz="3200" dirty="0"/>
          </a:p>
          <a:p>
            <a:pPr algn="just" rtl="0"/>
            <a:endParaRPr lang="es-ES" sz="3200" dirty="0"/>
          </a:p>
        </p:txBody>
      </p:sp>
      <p:pic>
        <p:nvPicPr>
          <p:cNvPr id="5" name="Imagen 4">
            <a:extLst>
              <a:ext uri="{FF2B5EF4-FFF2-40B4-BE49-F238E27FC236}">
                <a16:creationId xmlns:a16="http://schemas.microsoft.com/office/drawing/2014/main" id="{163ED2CE-22A7-4BF8-8439-AE60A5CA10B7}"/>
              </a:ext>
            </a:extLst>
          </p:cNvPr>
          <p:cNvPicPr>
            <a:picLocks noChangeAspect="1"/>
          </p:cNvPicPr>
          <p:nvPr/>
        </p:nvPicPr>
        <p:blipFill>
          <a:blip r:embed="rId3"/>
          <a:stretch>
            <a:fillRect/>
          </a:stretch>
        </p:blipFill>
        <p:spPr>
          <a:xfrm>
            <a:off x="687849" y="233211"/>
            <a:ext cx="4388976" cy="5938989"/>
          </a:xfrm>
          <a:prstGeom prst="rect">
            <a:avLst/>
          </a:prstGeom>
        </p:spPr>
      </p:pic>
      <p:sp>
        <p:nvSpPr>
          <p:cNvPr id="4" name="Dia számának helye 3">
            <a:extLst>
              <a:ext uri="{FF2B5EF4-FFF2-40B4-BE49-F238E27FC236}">
                <a16:creationId xmlns:a16="http://schemas.microsoft.com/office/drawing/2014/main" id="{FF68A72D-6A42-42DF-A844-C58E3FC28A9E}"/>
              </a:ext>
            </a:extLst>
          </p:cNvPr>
          <p:cNvSpPr>
            <a:spLocks noGrp="1"/>
          </p:cNvSpPr>
          <p:nvPr>
            <p:ph type="sldNum" sz="quarter" idx="12"/>
          </p:nvPr>
        </p:nvSpPr>
        <p:spPr/>
        <p:txBody>
          <a:bodyPr rtlCol="0"/>
          <a:lstStyle/>
          <a:p>
            <a:pPr rtl="0"/>
            <a:fld id="{6113E31D-E2AB-40D1-8B51-AFA5AFEF393A}" type="slidenum">
              <a:rPr lang="en-US" smtClean="0"/>
              <a:t>18</a:t>
            </a:fld>
            <a:endParaRPr lang="en-US" dirty="0"/>
          </a:p>
        </p:txBody>
      </p:sp>
      <p:sp>
        <p:nvSpPr>
          <p:cNvPr id="6" name="pole tekstowe 5">
            <a:extLst>
              <a:ext uri="{FF2B5EF4-FFF2-40B4-BE49-F238E27FC236}">
                <a16:creationId xmlns:a16="http://schemas.microsoft.com/office/drawing/2014/main" id="{6436515A-A4E9-4861-BB3E-439516DAA4C9}"/>
              </a:ext>
            </a:extLst>
          </p:cNvPr>
          <p:cNvSpPr txBox="1"/>
          <p:nvPr/>
        </p:nvSpPr>
        <p:spPr>
          <a:xfrm>
            <a:off x="932767" y="896382"/>
            <a:ext cx="1428259" cy="123111"/>
          </a:xfrm>
          <a:prstGeom prst="rect">
            <a:avLst/>
          </a:prstGeom>
          <a:solidFill>
            <a:srgbClr val="FAFAFA"/>
          </a:solidFill>
        </p:spPr>
        <p:txBody>
          <a:bodyPr wrap="square" tIns="0" bIns="0" rtlCol="0">
            <a:spAutoFit/>
          </a:bodyPr>
          <a:lstStyle/>
          <a:p>
            <a:pPr rtl="0"/>
            <a:r>
              <a:rPr lang="lv-lv" sz="800" dirty="0">
                <a:solidFill>
                  <a:srgbClr val="283B59"/>
                </a:solidFill>
                <a:latin typeface="Arial" panose="020B0604020202020204" pitchFamily="34" charset="0"/>
                <a:cs typeface="Arial" panose="020B0604020202020204" pitchFamily="34" charset="0"/>
              </a:rPr>
              <a:t>Miljardos EUR</a:t>
            </a:r>
            <a:endParaRPr lang="pl-PL" sz="800" dirty="0">
              <a:solidFill>
                <a:srgbClr val="283B59"/>
              </a:solidFill>
              <a:latin typeface="Arial" panose="020B0604020202020204" pitchFamily="34" charset="0"/>
              <a:cs typeface="Arial" panose="020B0604020202020204" pitchFamily="34" charset="0"/>
            </a:endParaRPr>
          </a:p>
        </p:txBody>
      </p:sp>
      <p:sp>
        <p:nvSpPr>
          <p:cNvPr id="7" name="pole tekstowe 6">
            <a:extLst>
              <a:ext uri="{FF2B5EF4-FFF2-40B4-BE49-F238E27FC236}">
                <a16:creationId xmlns:a16="http://schemas.microsoft.com/office/drawing/2014/main" id="{946CA93F-612F-4BAE-BBC3-9BEF6B3F95DD}"/>
              </a:ext>
            </a:extLst>
          </p:cNvPr>
          <p:cNvSpPr txBox="1"/>
          <p:nvPr/>
        </p:nvSpPr>
        <p:spPr>
          <a:xfrm>
            <a:off x="1707586" y="1451799"/>
            <a:ext cx="1622755" cy="215444"/>
          </a:xfrm>
          <a:prstGeom prst="rect">
            <a:avLst/>
          </a:prstGeom>
          <a:solidFill>
            <a:srgbClr val="FAFAFA"/>
          </a:solidFill>
        </p:spPr>
        <p:txBody>
          <a:bodyPr wrap="square" tIns="0" bIns="0" rtlCol="0">
            <a:spAutoFit/>
          </a:bodyPr>
          <a:lstStyle/>
          <a:p>
            <a:pPr rtl="0"/>
            <a:r>
              <a:rPr lang="lv-lv" sz="700" b="1" dirty="0">
                <a:solidFill>
                  <a:srgbClr val="283B59"/>
                </a:solidFill>
                <a:latin typeface="Arial" panose="020B0604020202020204" pitchFamily="34" charset="0"/>
                <a:cs typeface="Arial" panose="020B0604020202020204" pitchFamily="34" charset="0"/>
              </a:rPr>
              <a:t>Konkurētspēja izaugsmei un nodarbinātībai</a:t>
            </a:r>
            <a:endParaRPr lang="pl-PL" sz="700" b="1" dirty="0">
              <a:solidFill>
                <a:srgbClr val="283B59"/>
              </a:solidFill>
              <a:latin typeface="Arial" panose="020B0604020202020204" pitchFamily="34" charset="0"/>
              <a:cs typeface="Arial" panose="020B0604020202020204" pitchFamily="34" charset="0"/>
            </a:endParaRPr>
          </a:p>
        </p:txBody>
      </p:sp>
      <p:sp>
        <p:nvSpPr>
          <p:cNvPr id="8" name="pole tekstowe 7">
            <a:extLst>
              <a:ext uri="{FF2B5EF4-FFF2-40B4-BE49-F238E27FC236}">
                <a16:creationId xmlns:a16="http://schemas.microsoft.com/office/drawing/2014/main" id="{2D7F58A2-3C1D-4B9D-845B-90D756D16BAA}"/>
              </a:ext>
            </a:extLst>
          </p:cNvPr>
          <p:cNvSpPr txBox="1"/>
          <p:nvPr/>
        </p:nvSpPr>
        <p:spPr>
          <a:xfrm>
            <a:off x="2882337" y="1664436"/>
            <a:ext cx="1007037" cy="215444"/>
          </a:xfrm>
          <a:prstGeom prst="rect">
            <a:avLst/>
          </a:prstGeom>
          <a:solidFill>
            <a:srgbClr val="FAFAFA"/>
          </a:solidFill>
        </p:spPr>
        <p:txBody>
          <a:bodyPr wrap="square" lIns="0" tIns="0" rIns="0" bIns="0" rtlCol="0">
            <a:spAutoFit/>
          </a:bodyPr>
          <a:lstStyle/>
          <a:p>
            <a:pPr rtl="0"/>
            <a:r>
              <a:rPr lang="lv-lv" sz="700" b="1" dirty="0">
                <a:solidFill>
                  <a:srgbClr val="283B59"/>
                </a:solidFill>
                <a:latin typeface="Arial" panose="020B0604020202020204" pitchFamily="34" charset="0"/>
                <a:cs typeface="Arial" panose="020B0604020202020204" pitchFamily="34" charset="0"/>
              </a:rPr>
              <a:t>Ekonomiskā, sociālā un teritoriālā kohēzija</a:t>
            </a:r>
            <a:endParaRPr lang="pl-PL" sz="700" b="1" dirty="0">
              <a:solidFill>
                <a:srgbClr val="283B59"/>
              </a:solidFill>
              <a:latin typeface="Arial" panose="020B0604020202020204" pitchFamily="34" charset="0"/>
              <a:cs typeface="Arial" panose="020B0604020202020204" pitchFamily="34" charset="0"/>
            </a:endParaRPr>
          </a:p>
        </p:txBody>
      </p:sp>
      <p:sp>
        <p:nvSpPr>
          <p:cNvPr id="9" name="pole tekstowe 8">
            <a:extLst>
              <a:ext uri="{FF2B5EF4-FFF2-40B4-BE49-F238E27FC236}">
                <a16:creationId xmlns:a16="http://schemas.microsoft.com/office/drawing/2014/main" id="{FC5E5306-AE58-4FDF-B906-837C9DB261DE}"/>
              </a:ext>
            </a:extLst>
          </p:cNvPr>
          <p:cNvSpPr txBox="1"/>
          <p:nvPr/>
        </p:nvSpPr>
        <p:spPr>
          <a:xfrm>
            <a:off x="1631703" y="2813884"/>
            <a:ext cx="622547" cy="215444"/>
          </a:xfrm>
          <a:prstGeom prst="rect">
            <a:avLst/>
          </a:prstGeom>
          <a:solidFill>
            <a:srgbClr val="FAFAFA"/>
          </a:solidFill>
        </p:spPr>
        <p:txBody>
          <a:bodyPr wrap="square" lIns="0" tIns="0" rIns="0" bIns="0" rtlCol="0">
            <a:spAutoFit/>
          </a:bodyPr>
          <a:lstStyle/>
          <a:p>
            <a:pPr rtl="0"/>
            <a:r>
              <a:rPr lang="lv-lv" sz="700" b="1">
                <a:solidFill>
                  <a:srgbClr val="283B59"/>
                </a:solidFill>
                <a:latin typeface="Arial" panose="020B0604020202020204" pitchFamily="34" charset="0"/>
                <a:cs typeface="Arial" panose="020B0604020202020204" pitchFamily="34" charset="0"/>
              </a:rPr>
              <a:t>Īpaši instrumenti</a:t>
            </a:r>
            <a:endParaRPr lang="pl-PL" sz="700" b="1" dirty="0">
              <a:solidFill>
                <a:srgbClr val="283B59"/>
              </a:solidFill>
              <a:latin typeface="Arial" panose="020B0604020202020204" pitchFamily="34" charset="0"/>
              <a:cs typeface="Arial" panose="020B0604020202020204" pitchFamily="34" charset="0"/>
            </a:endParaRPr>
          </a:p>
        </p:txBody>
      </p:sp>
      <p:sp>
        <p:nvSpPr>
          <p:cNvPr id="10" name="pole tekstowe 9">
            <a:extLst>
              <a:ext uri="{FF2B5EF4-FFF2-40B4-BE49-F238E27FC236}">
                <a16:creationId xmlns:a16="http://schemas.microsoft.com/office/drawing/2014/main" id="{16FDD95D-9805-4CFF-AFAA-68D077959EE3}"/>
              </a:ext>
            </a:extLst>
          </p:cNvPr>
          <p:cNvSpPr txBox="1"/>
          <p:nvPr/>
        </p:nvSpPr>
        <p:spPr>
          <a:xfrm>
            <a:off x="3470963" y="2822460"/>
            <a:ext cx="622547" cy="215443"/>
          </a:xfrm>
          <a:prstGeom prst="rect">
            <a:avLst/>
          </a:prstGeom>
          <a:solidFill>
            <a:srgbClr val="FAFAFA"/>
          </a:solidFill>
        </p:spPr>
        <p:txBody>
          <a:bodyPr wrap="square" lIns="0" tIns="0" rIns="0" bIns="0" rtlCol="0">
            <a:spAutoFit/>
          </a:bodyPr>
          <a:lstStyle/>
          <a:p>
            <a:pPr algn="r" rtl="0"/>
            <a:r>
              <a:rPr lang="lv-lv" sz="700" b="1" dirty="0">
                <a:solidFill>
                  <a:srgbClr val="283B59"/>
                </a:solidFill>
                <a:latin typeface="Arial" panose="020B0604020202020204" pitchFamily="34" charset="0"/>
                <a:cs typeface="Arial" panose="020B0604020202020204" pitchFamily="34" charset="0"/>
              </a:rPr>
              <a:t>Ilgtspējīga izaugsme</a:t>
            </a:r>
            <a:endParaRPr lang="pl-PL" sz="700" b="1" dirty="0">
              <a:solidFill>
                <a:srgbClr val="283B59"/>
              </a:solidFill>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A86C99AB-AD42-4FD0-A46C-25E285E9BFE9}"/>
              </a:ext>
            </a:extLst>
          </p:cNvPr>
          <p:cNvSpPr txBox="1"/>
          <p:nvPr/>
        </p:nvSpPr>
        <p:spPr>
          <a:xfrm>
            <a:off x="1942975" y="4179273"/>
            <a:ext cx="743075" cy="107722"/>
          </a:xfrm>
          <a:prstGeom prst="rect">
            <a:avLst/>
          </a:prstGeom>
          <a:solidFill>
            <a:srgbClr val="FAFAFA"/>
          </a:solidFill>
        </p:spPr>
        <p:txBody>
          <a:bodyPr wrap="square" lIns="0" tIns="0" rIns="0" bIns="0" rtlCol="0">
            <a:spAutoFit/>
          </a:bodyPr>
          <a:lstStyle/>
          <a:p>
            <a:pPr algn="r" rtl="0"/>
            <a:r>
              <a:rPr lang="lv-lv" sz="700" b="1" dirty="0">
                <a:solidFill>
                  <a:srgbClr val="283B59"/>
                </a:solidFill>
                <a:latin typeface="Arial" panose="020B0604020202020204" pitchFamily="34" charset="0"/>
                <a:cs typeface="Arial" panose="020B0604020202020204" pitchFamily="34" charset="0"/>
              </a:rPr>
              <a:t>Pārvalde</a:t>
            </a:r>
            <a:endParaRPr lang="pl-PL" sz="700" b="1" dirty="0">
              <a:solidFill>
                <a:srgbClr val="283B59"/>
              </a:solidFill>
              <a:latin typeface="Arial" panose="020B0604020202020204" pitchFamily="34" charset="0"/>
              <a:cs typeface="Arial" panose="020B0604020202020204" pitchFamily="34" charset="0"/>
            </a:endParaRPr>
          </a:p>
        </p:txBody>
      </p:sp>
      <p:sp>
        <p:nvSpPr>
          <p:cNvPr id="12" name="pole tekstowe 11">
            <a:extLst>
              <a:ext uri="{FF2B5EF4-FFF2-40B4-BE49-F238E27FC236}">
                <a16:creationId xmlns:a16="http://schemas.microsoft.com/office/drawing/2014/main" id="{C16E3890-4611-484C-99B2-37580C36D6F4}"/>
              </a:ext>
            </a:extLst>
          </p:cNvPr>
          <p:cNvSpPr txBox="1"/>
          <p:nvPr/>
        </p:nvSpPr>
        <p:spPr>
          <a:xfrm>
            <a:off x="3142193" y="4101557"/>
            <a:ext cx="622547" cy="215444"/>
          </a:xfrm>
          <a:prstGeom prst="rect">
            <a:avLst/>
          </a:prstGeom>
          <a:solidFill>
            <a:srgbClr val="FAFAFA"/>
          </a:solidFill>
        </p:spPr>
        <p:txBody>
          <a:bodyPr wrap="square" lIns="0" tIns="0" rIns="0" bIns="0" rtlCol="0">
            <a:spAutoFit/>
          </a:bodyPr>
          <a:lstStyle/>
          <a:p>
            <a:pPr algn="r" rtl="0"/>
            <a:r>
              <a:rPr lang="lv-lv" sz="700" b="1">
                <a:solidFill>
                  <a:srgbClr val="283B59"/>
                </a:solidFill>
                <a:latin typeface="Arial" panose="020B0604020202020204" pitchFamily="34" charset="0"/>
                <a:cs typeface="Arial" panose="020B0604020202020204" pitchFamily="34" charset="0"/>
              </a:rPr>
              <a:t>Drošība un pilsonība</a:t>
            </a:r>
            <a:endParaRPr lang="pl-PL" sz="700" b="1" dirty="0">
              <a:solidFill>
                <a:srgbClr val="283B59"/>
              </a:solidFill>
              <a:latin typeface="Arial" panose="020B0604020202020204" pitchFamily="34" charset="0"/>
              <a:cs typeface="Arial" panose="020B0604020202020204" pitchFamily="34" charset="0"/>
            </a:endParaRPr>
          </a:p>
        </p:txBody>
      </p:sp>
      <p:sp>
        <p:nvSpPr>
          <p:cNvPr id="13" name="pole tekstowe 12">
            <a:extLst>
              <a:ext uri="{FF2B5EF4-FFF2-40B4-BE49-F238E27FC236}">
                <a16:creationId xmlns:a16="http://schemas.microsoft.com/office/drawing/2014/main" id="{7A70B495-4A3C-4ABC-A4F3-D2CAF4CA2E20}"/>
              </a:ext>
            </a:extLst>
          </p:cNvPr>
          <p:cNvSpPr txBox="1"/>
          <p:nvPr/>
        </p:nvSpPr>
        <p:spPr>
          <a:xfrm>
            <a:off x="860352" y="446341"/>
            <a:ext cx="1428259" cy="323165"/>
          </a:xfrm>
          <a:prstGeom prst="rect">
            <a:avLst/>
          </a:prstGeom>
          <a:solidFill>
            <a:srgbClr val="283B59"/>
          </a:solidFill>
        </p:spPr>
        <p:txBody>
          <a:bodyPr wrap="square" tIns="0" bIns="0" rtlCol="0">
            <a:spAutoFit/>
          </a:bodyPr>
          <a:lstStyle/>
          <a:p>
            <a:pPr rtl="0"/>
            <a:r>
              <a:rPr lang="lv-lv" sz="1050" b="1" dirty="0">
                <a:solidFill>
                  <a:schemeClr val="bg1"/>
                </a:solidFill>
                <a:latin typeface="Arial" panose="020B0604020202020204" pitchFamily="34" charset="0"/>
                <a:cs typeface="Arial" panose="020B0604020202020204" pitchFamily="34" charset="0"/>
              </a:rPr>
              <a:t>ES budžets 2020. gadam Galvenās jomas</a:t>
            </a:r>
            <a:endParaRPr lang="pl-PL" sz="1050" b="1" dirty="0">
              <a:solidFill>
                <a:schemeClr val="bg1"/>
              </a:solidFill>
              <a:latin typeface="Arial" panose="020B0604020202020204" pitchFamily="34" charset="0"/>
              <a:cs typeface="Arial" panose="020B0604020202020204" pitchFamily="34" charset="0"/>
            </a:endParaRPr>
          </a:p>
        </p:txBody>
      </p:sp>
      <p:sp>
        <p:nvSpPr>
          <p:cNvPr id="14" name="pole tekstowe 13">
            <a:extLst>
              <a:ext uri="{FF2B5EF4-FFF2-40B4-BE49-F238E27FC236}">
                <a16:creationId xmlns:a16="http://schemas.microsoft.com/office/drawing/2014/main" id="{6B22D654-DCD1-4D8F-9CC8-46F0EAB883E5}"/>
              </a:ext>
            </a:extLst>
          </p:cNvPr>
          <p:cNvSpPr txBox="1"/>
          <p:nvPr/>
        </p:nvSpPr>
        <p:spPr>
          <a:xfrm>
            <a:off x="1112799" y="1609140"/>
            <a:ext cx="518904" cy="138499"/>
          </a:xfrm>
          <a:prstGeom prst="rect">
            <a:avLst/>
          </a:prstGeom>
          <a:solidFill>
            <a:srgbClr val="203D8B"/>
          </a:solidFill>
        </p:spPr>
        <p:txBody>
          <a:bodyPr wrap="square" tIns="0" bIns="0" rtlCol="0">
            <a:spAutoFit/>
          </a:bodyPr>
          <a:lstStyle/>
          <a:p>
            <a:pPr algn="ctr" rtl="0"/>
            <a:r>
              <a:rPr lang="lv-lv" sz="900" b="1">
                <a:solidFill>
                  <a:schemeClr val="bg1"/>
                </a:solidFill>
                <a:latin typeface="Arial" panose="020B0604020202020204" pitchFamily="34" charset="0"/>
                <a:cs typeface="Arial" panose="020B0604020202020204" pitchFamily="34" charset="0"/>
              </a:rPr>
              <a:t>25,3 EUR</a:t>
            </a:r>
            <a:endParaRPr lang="pl-PL" sz="900" b="1" dirty="0">
              <a:solidFill>
                <a:schemeClr val="bg1"/>
              </a:solidFill>
              <a:latin typeface="Arial" panose="020B0604020202020204" pitchFamily="34" charset="0"/>
              <a:cs typeface="Arial" panose="020B0604020202020204" pitchFamily="34" charset="0"/>
            </a:endParaRPr>
          </a:p>
        </p:txBody>
      </p:sp>
      <p:sp>
        <p:nvSpPr>
          <p:cNvPr id="15" name="pole tekstowe 14">
            <a:extLst>
              <a:ext uri="{FF2B5EF4-FFF2-40B4-BE49-F238E27FC236}">
                <a16:creationId xmlns:a16="http://schemas.microsoft.com/office/drawing/2014/main" id="{8F6CD8EF-8BBB-4D56-8123-DE763ECD8DC8}"/>
              </a:ext>
            </a:extLst>
          </p:cNvPr>
          <p:cNvSpPr txBox="1"/>
          <p:nvPr/>
        </p:nvSpPr>
        <p:spPr>
          <a:xfrm>
            <a:off x="3964195" y="1846462"/>
            <a:ext cx="518904" cy="138499"/>
          </a:xfrm>
          <a:prstGeom prst="rect">
            <a:avLst/>
          </a:prstGeom>
          <a:solidFill>
            <a:srgbClr val="203D8B"/>
          </a:solidFill>
        </p:spPr>
        <p:txBody>
          <a:bodyPr wrap="square" tIns="0" bIns="0" rtlCol="0">
            <a:spAutoFit/>
          </a:bodyPr>
          <a:lstStyle/>
          <a:p>
            <a:pPr algn="ctr" rtl="0"/>
            <a:r>
              <a:rPr lang="lv-lv" sz="900" b="1">
                <a:solidFill>
                  <a:schemeClr val="bg1"/>
                </a:solidFill>
                <a:latin typeface="Arial" panose="020B0604020202020204" pitchFamily="34" charset="0"/>
                <a:cs typeface="Arial" panose="020B0604020202020204" pitchFamily="34" charset="0"/>
              </a:rPr>
              <a:t>58,6 EUR</a:t>
            </a:r>
          </a:p>
        </p:txBody>
      </p:sp>
      <p:sp>
        <p:nvSpPr>
          <p:cNvPr id="18" name="pole tekstowe 17">
            <a:extLst>
              <a:ext uri="{FF2B5EF4-FFF2-40B4-BE49-F238E27FC236}">
                <a16:creationId xmlns:a16="http://schemas.microsoft.com/office/drawing/2014/main" id="{35C13F41-569D-489D-8143-C8B9F3A5B93A}"/>
              </a:ext>
            </a:extLst>
          </p:cNvPr>
          <p:cNvSpPr txBox="1"/>
          <p:nvPr/>
        </p:nvSpPr>
        <p:spPr>
          <a:xfrm>
            <a:off x="4227721" y="2960078"/>
            <a:ext cx="518904" cy="138499"/>
          </a:xfrm>
          <a:prstGeom prst="rect">
            <a:avLst/>
          </a:prstGeom>
          <a:solidFill>
            <a:srgbClr val="203D8B"/>
          </a:solidFill>
        </p:spPr>
        <p:txBody>
          <a:bodyPr wrap="square" tIns="0" bIns="0" rtlCol="0">
            <a:spAutoFit/>
          </a:bodyPr>
          <a:lstStyle/>
          <a:p>
            <a:pPr algn="ctr" rtl="0"/>
            <a:r>
              <a:rPr lang="lv-lv" sz="900" b="1">
                <a:solidFill>
                  <a:schemeClr val="bg1"/>
                </a:solidFill>
                <a:latin typeface="Arial" panose="020B0604020202020204" pitchFamily="34" charset="0"/>
                <a:cs typeface="Arial" panose="020B0604020202020204" pitchFamily="34" charset="0"/>
              </a:rPr>
              <a:t>59,9 EUR</a:t>
            </a:r>
          </a:p>
        </p:txBody>
      </p:sp>
      <p:sp>
        <p:nvSpPr>
          <p:cNvPr id="19" name="pole tekstowe 18">
            <a:extLst>
              <a:ext uri="{FF2B5EF4-FFF2-40B4-BE49-F238E27FC236}">
                <a16:creationId xmlns:a16="http://schemas.microsoft.com/office/drawing/2014/main" id="{843664B2-AAFB-47C4-8B26-544930BA1EB1}"/>
              </a:ext>
            </a:extLst>
          </p:cNvPr>
          <p:cNvSpPr txBox="1"/>
          <p:nvPr/>
        </p:nvSpPr>
        <p:spPr>
          <a:xfrm>
            <a:off x="3901878" y="4247751"/>
            <a:ext cx="518904" cy="138499"/>
          </a:xfrm>
          <a:prstGeom prst="rect">
            <a:avLst/>
          </a:prstGeom>
          <a:solidFill>
            <a:srgbClr val="203D8B"/>
          </a:solidFill>
        </p:spPr>
        <p:txBody>
          <a:bodyPr wrap="square" tIns="0" bIns="0" rtlCol="0">
            <a:spAutoFit/>
          </a:bodyPr>
          <a:lstStyle/>
          <a:p>
            <a:pPr algn="ctr" rtl="0"/>
            <a:r>
              <a:rPr lang="lv-lv" sz="900" b="1">
                <a:solidFill>
                  <a:schemeClr val="bg1"/>
                </a:solidFill>
                <a:latin typeface="Arial" panose="020B0604020202020204" pitchFamily="34" charset="0"/>
                <a:cs typeface="Arial" panose="020B0604020202020204" pitchFamily="34" charset="0"/>
              </a:rPr>
              <a:t>7,2 EUR</a:t>
            </a:r>
          </a:p>
        </p:txBody>
      </p:sp>
      <p:sp>
        <p:nvSpPr>
          <p:cNvPr id="20" name="pole tekstowe 19">
            <a:extLst>
              <a:ext uri="{FF2B5EF4-FFF2-40B4-BE49-F238E27FC236}">
                <a16:creationId xmlns:a16="http://schemas.microsoft.com/office/drawing/2014/main" id="{5C4753B1-9013-4FFD-A5B6-062C79F0CEB3}"/>
              </a:ext>
            </a:extLst>
          </p:cNvPr>
          <p:cNvSpPr txBox="1"/>
          <p:nvPr/>
        </p:nvSpPr>
        <p:spPr>
          <a:xfrm>
            <a:off x="2610185" y="4772382"/>
            <a:ext cx="518904" cy="138499"/>
          </a:xfrm>
          <a:prstGeom prst="rect">
            <a:avLst/>
          </a:prstGeom>
          <a:solidFill>
            <a:srgbClr val="203D8B"/>
          </a:solidFill>
        </p:spPr>
        <p:txBody>
          <a:bodyPr wrap="square" tIns="0" bIns="0" rtlCol="0">
            <a:spAutoFit/>
          </a:bodyPr>
          <a:lstStyle/>
          <a:p>
            <a:pPr algn="ctr" rtl="0"/>
            <a:r>
              <a:rPr lang="lv-lv" sz="900" b="1">
                <a:solidFill>
                  <a:schemeClr val="bg1"/>
                </a:solidFill>
                <a:latin typeface="Arial" panose="020B0604020202020204" pitchFamily="34" charset="0"/>
                <a:cs typeface="Arial" panose="020B0604020202020204" pitchFamily="34" charset="0"/>
              </a:rPr>
              <a:t>10,4 EUR</a:t>
            </a:r>
          </a:p>
        </p:txBody>
      </p:sp>
      <p:sp>
        <p:nvSpPr>
          <p:cNvPr id="21" name="pole tekstowe 20">
            <a:extLst>
              <a:ext uri="{FF2B5EF4-FFF2-40B4-BE49-F238E27FC236}">
                <a16:creationId xmlns:a16="http://schemas.microsoft.com/office/drawing/2014/main" id="{F5955FA4-69CF-4BBF-8CFC-1500EFF4471C}"/>
              </a:ext>
            </a:extLst>
          </p:cNvPr>
          <p:cNvSpPr txBox="1"/>
          <p:nvPr/>
        </p:nvSpPr>
        <p:spPr>
          <a:xfrm>
            <a:off x="2443568" y="5186408"/>
            <a:ext cx="743075" cy="107722"/>
          </a:xfrm>
          <a:prstGeom prst="rect">
            <a:avLst/>
          </a:prstGeom>
          <a:solidFill>
            <a:srgbClr val="FAFAFA"/>
          </a:solidFill>
        </p:spPr>
        <p:txBody>
          <a:bodyPr wrap="square" lIns="0" tIns="0" rIns="0" bIns="0" rtlCol="0">
            <a:spAutoFit/>
          </a:bodyPr>
          <a:lstStyle/>
          <a:p>
            <a:pPr algn="ctr" rtl="0"/>
            <a:r>
              <a:rPr lang="lv-lv" sz="700" b="1">
                <a:solidFill>
                  <a:srgbClr val="283B59"/>
                </a:solidFill>
                <a:latin typeface="Arial" panose="020B0604020202020204" pitchFamily="34" charset="0"/>
                <a:cs typeface="Arial" panose="020B0604020202020204" pitchFamily="34" charset="0"/>
              </a:rPr>
              <a:t>Globālā Eiropa</a:t>
            </a:r>
          </a:p>
        </p:txBody>
      </p:sp>
      <p:sp>
        <p:nvSpPr>
          <p:cNvPr id="22" name="pole tekstowe 21">
            <a:extLst>
              <a:ext uri="{FF2B5EF4-FFF2-40B4-BE49-F238E27FC236}">
                <a16:creationId xmlns:a16="http://schemas.microsoft.com/office/drawing/2014/main" id="{743A248A-4DA7-4770-96FF-4649299ECABC}"/>
              </a:ext>
            </a:extLst>
          </p:cNvPr>
          <p:cNvSpPr txBox="1"/>
          <p:nvPr/>
        </p:nvSpPr>
        <p:spPr>
          <a:xfrm>
            <a:off x="1315029" y="4295132"/>
            <a:ext cx="518904" cy="138499"/>
          </a:xfrm>
          <a:prstGeom prst="rect">
            <a:avLst/>
          </a:prstGeom>
          <a:solidFill>
            <a:srgbClr val="203D8B"/>
          </a:solidFill>
        </p:spPr>
        <p:txBody>
          <a:bodyPr wrap="square" tIns="0" bIns="0" rtlCol="0">
            <a:spAutoFit/>
          </a:bodyPr>
          <a:lstStyle/>
          <a:p>
            <a:pPr algn="ctr" rtl="0"/>
            <a:r>
              <a:rPr lang="lv-lv" sz="900" b="1">
                <a:solidFill>
                  <a:schemeClr val="bg1"/>
                </a:solidFill>
                <a:latin typeface="Arial" panose="020B0604020202020204" pitchFamily="34" charset="0"/>
                <a:cs typeface="Arial" panose="020B0604020202020204" pitchFamily="34" charset="0"/>
              </a:rPr>
              <a:t>10,3 EUR</a:t>
            </a:r>
          </a:p>
        </p:txBody>
      </p:sp>
      <p:sp>
        <p:nvSpPr>
          <p:cNvPr id="23" name="pole tekstowe 22">
            <a:extLst>
              <a:ext uri="{FF2B5EF4-FFF2-40B4-BE49-F238E27FC236}">
                <a16:creationId xmlns:a16="http://schemas.microsoft.com/office/drawing/2014/main" id="{0F15A441-F2D9-40C9-A75E-4E7E4346421B}"/>
              </a:ext>
            </a:extLst>
          </p:cNvPr>
          <p:cNvSpPr txBox="1"/>
          <p:nvPr/>
        </p:nvSpPr>
        <p:spPr>
          <a:xfrm>
            <a:off x="1017796" y="3012323"/>
            <a:ext cx="518904" cy="138499"/>
          </a:xfrm>
          <a:prstGeom prst="rect">
            <a:avLst/>
          </a:prstGeom>
          <a:solidFill>
            <a:srgbClr val="203D8B"/>
          </a:solidFill>
        </p:spPr>
        <p:txBody>
          <a:bodyPr wrap="square" tIns="0" bIns="0" rtlCol="0">
            <a:spAutoFit/>
          </a:bodyPr>
          <a:lstStyle/>
          <a:p>
            <a:pPr algn="ctr" rtl="0"/>
            <a:r>
              <a:rPr lang="lv-lv" sz="900" b="1">
                <a:solidFill>
                  <a:schemeClr val="bg1"/>
                </a:solidFill>
                <a:latin typeface="Arial" panose="020B0604020202020204" pitchFamily="34" charset="0"/>
                <a:cs typeface="Arial" panose="020B0604020202020204" pitchFamily="34" charset="0"/>
              </a:rPr>
              <a:t>0,6 EUR</a:t>
            </a:r>
          </a:p>
        </p:txBody>
      </p:sp>
      <p:sp>
        <p:nvSpPr>
          <p:cNvPr id="24" name="pole tekstowe 23">
            <a:extLst>
              <a:ext uri="{FF2B5EF4-FFF2-40B4-BE49-F238E27FC236}">
                <a16:creationId xmlns:a16="http://schemas.microsoft.com/office/drawing/2014/main" id="{B0D1715A-69E4-453E-8389-91721267089C}"/>
              </a:ext>
            </a:extLst>
          </p:cNvPr>
          <p:cNvSpPr txBox="1"/>
          <p:nvPr/>
        </p:nvSpPr>
        <p:spPr>
          <a:xfrm>
            <a:off x="2503832" y="2894928"/>
            <a:ext cx="622546" cy="307777"/>
          </a:xfrm>
          <a:prstGeom prst="rect">
            <a:avLst/>
          </a:prstGeom>
          <a:solidFill>
            <a:srgbClr val="FED849"/>
          </a:solidFill>
        </p:spPr>
        <p:txBody>
          <a:bodyPr wrap="square" tIns="0" bIns="0" rtlCol="0">
            <a:spAutoFit/>
          </a:bodyPr>
          <a:lstStyle/>
          <a:p>
            <a:pPr algn="ctr" rtl="0"/>
            <a:r>
              <a:rPr lang="lv-lv" sz="1100" b="1">
                <a:solidFill>
                  <a:srgbClr val="203D8B"/>
                </a:solidFill>
                <a:latin typeface="Arial" panose="020B0604020202020204" pitchFamily="34" charset="0"/>
                <a:cs typeface="Arial" panose="020B0604020202020204" pitchFamily="34" charset="0"/>
              </a:rPr>
              <a:t>172,3</a:t>
            </a:r>
          </a:p>
          <a:p>
            <a:pPr algn="ctr" rtl="0"/>
            <a:r>
              <a:rPr lang="lv-lv" sz="900" b="1">
                <a:solidFill>
                  <a:srgbClr val="203D8B"/>
                </a:solidFill>
                <a:latin typeface="Arial" panose="020B0604020202020204" pitchFamily="34" charset="0"/>
                <a:cs typeface="Arial" panose="020B0604020202020204" pitchFamily="34" charset="0"/>
              </a:rPr>
              <a:t>Kopā</a:t>
            </a:r>
            <a:endParaRPr lang="pl-PL" sz="900" b="1" dirty="0">
              <a:solidFill>
                <a:srgbClr val="203D8B"/>
              </a:solidFill>
              <a:latin typeface="Arial" panose="020B0604020202020204" pitchFamily="34" charset="0"/>
              <a:cs typeface="Arial" panose="020B0604020202020204" pitchFamily="34" charset="0"/>
            </a:endParaRPr>
          </a:p>
        </p:txBody>
      </p:sp>
      <p:sp>
        <p:nvSpPr>
          <p:cNvPr id="26" name="Odcinek koła 25">
            <a:extLst>
              <a:ext uri="{FF2B5EF4-FFF2-40B4-BE49-F238E27FC236}">
                <a16:creationId xmlns:a16="http://schemas.microsoft.com/office/drawing/2014/main" id="{1023A465-9149-453F-BBAF-35346F11E608}"/>
              </a:ext>
            </a:extLst>
          </p:cNvPr>
          <p:cNvSpPr/>
          <p:nvPr/>
        </p:nvSpPr>
        <p:spPr>
          <a:xfrm rot="17425486">
            <a:off x="3152150" y="3247801"/>
            <a:ext cx="400242" cy="468024"/>
          </a:xfrm>
          <a:prstGeom prst="chord">
            <a:avLst/>
          </a:prstGeom>
          <a:solidFill>
            <a:srgbClr val="008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a:p>
        </p:txBody>
      </p:sp>
      <p:sp>
        <p:nvSpPr>
          <p:cNvPr id="25" name="pole tekstowe 24">
            <a:extLst>
              <a:ext uri="{FF2B5EF4-FFF2-40B4-BE49-F238E27FC236}">
                <a16:creationId xmlns:a16="http://schemas.microsoft.com/office/drawing/2014/main" id="{E659E1CD-CC5D-4EC6-ADCB-5A6AC99862E4}"/>
              </a:ext>
            </a:extLst>
          </p:cNvPr>
          <p:cNvSpPr txBox="1"/>
          <p:nvPr/>
        </p:nvSpPr>
        <p:spPr>
          <a:xfrm>
            <a:off x="3065373" y="3360043"/>
            <a:ext cx="622546" cy="230832"/>
          </a:xfrm>
          <a:prstGeom prst="rect">
            <a:avLst/>
          </a:prstGeom>
          <a:noFill/>
        </p:spPr>
        <p:txBody>
          <a:bodyPr wrap="square" lIns="0" tIns="0" rIns="0" bIns="0" rtlCol="0">
            <a:spAutoFit/>
          </a:bodyPr>
          <a:lstStyle/>
          <a:p>
            <a:pPr algn="ctr" rtl="0"/>
            <a:r>
              <a:rPr lang="lv-lv" sz="900">
                <a:solidFill>
                  <a:schemeClr val="bg1"/>
                </a:solidFill>
                <a:latin typeface="Arial" panose="020B0604020202020204" pitchFamily="34" charset="0"/>
                <a:cs typeface="Arial" panose="020B0604020202020204" pitchFamily="34" charset="0"/>
              </a:rPr>
              <a:t>21 % </a:t>
            </a:r>
          </a:p>
          <a:p>
            <a:pPr algn="ctr" rtl="0"/>
            <a:r>
              <a:rPr lang="lv-lv" sz="600">
                <a:solidFill>
                  <a:schemeClr val="bg1"/>
                </a:solidFill>
                <a:latin typeface="Arial" panose="020B0604020202020204" pitchFamily="34" charset="0"/>
                <a:cs typeface="Arial" panose="020B0604020202020204" pitchFamily="34" charset="0"/>
              </a:rPr>
              <a:t>Klimatrīcība</a:t>
            </a:r>
            <a:endParaRPr lang="pl-PL" sz="600" dirty="0">
              <a:solidFill>
                <a:schemeClr val="bg1"/>
              </a:solidFill>
              <a:latin typeface="Arial" panose="020B0604020202020204" pitchFamily="34" charset="0"/>
              <a:cs typeface="Arial" panose="020B0604020202020204" pitchFamily="34" charset="0"/>
            </a:endParaRPr>
          </a:p>
        </p:txBody>
      </p:sp>
      <p:sp>
        <p:nvSpPr>
          <p:cNvPr id="29" name="pole tekstowe 28">
            <a:extLst>
              <a:ext uri="{FF2B5EF4-FFF2-40B4-BE49-F238E27FC236}">
                <a16:creationId xmlns:a16="http://schemas.microsoft.com/office/drawing/2014/main" id="{8974771A-04BD-4285-8209-002474A76E1E}"/>
              </a:ext>
            </a:extLst>
          </p:cNvPr>
          <p:cNvSpPr txBox="1"/>
          <p:nvPr/>
        </p:nvSpPr>
        <p:spPr>
          <a:xfrm>
            <a:off x="1251455" y="5869021"/>
            <a:ext cx="1434595" cy="276999"/>
          </a:xfrm>
          <a:prstGeom prst="rect">
            <a:avLst/>
          </a:prstGeom>
          <a:solidFill>
            <a:schemeClr val="bg1"/>
          </a:solidFill>
        </p:spPr>
        <p:txBody>
          <a:bodyPr wrap="square" rtlCol="0">
            <a:spAutoFit/>
          </a:bodyPr>
          <a:lstStyle/>
          <a:p>
            <a:pPr rtl="0"/>
            <a:r>
              <a:rPr lang="lv-lv" sz="600" b="1">
                <a:latin typeface="Arial" panose="020B0604020202020204" pitchFamily="34" charset="0"/>
                <a:cs typeface="Arial" panose="020B0604020202020204" pitchFamily="34" charset="0"/>
              </a:rPr>
              <a:t>Eiropas Savienības Padome</a:t>
            </a:r>
          </a:p>
          <a:p>
            <a:pPr rtl="0"/>
            <a:r>
              <a:rPr lang="lv-lv" sz="600">
                <a:latin typeface="Arial" panose="020B0604020202020204" pitchFamily="34" charset="0"/>
                <a:cs typeface="Arial" panose="020B0604020202020204" pitchFamily="34" charset="0"/>
              </a:rPr>
              <a:t>Ģenerālsekretariāts</a:t>
            </a:r>
            <a:endParaRPr lang="pl-PL" sz="600" dirty="0">
              <a:latin typeface="Arial" panose="020B0604020202020204" pitchFamily="34" charset="0"/>
              <a:cs typeface="Arial" panose="020B0604020202020204" pitchFamily="34" charset="0"/>
            </a:endParaRPr>
          </a:p>
        </p:txBody>
      </p:sp>
      <p:sp>
        <p:nvSpPr>
          <p:cNvPr id="30" name="pole tekstowe 29">
            <a:extLst>
              <a:ext uri="{FF2B5EF4-FFF2-40B4-BE49-F238E27FC236}">
                <a16:creationId xmlns:a16="http://schemas.microsoft.com/office/drawing/2014/main" id="{2C29DD24-C17C-4FC2-9A13-67449851D6FF}"/>
              </a:ext>
            </a:extLst>
          </p:cNvPr>
          <p:cNvSpPr txBox="1"/>
          <p:nvPr/>
        </p:nvSpPr>
        <p:spPr>
          <a:xfrm>
            <a:off x="3194860" y="5861594"/>
            <a:ext cx="2065721" cy="215444"/>
          </a:xfrm>
          <a:prstGeom prst="rect">
            <a:avLst/>
          </a:prstGeom>
          <a:solidFill>
            <a:schemeClr val="bg1"/>
          </a:solidFill>
        </p:spPr>
        <p:txBody>
          <a:bodyPr wrap="square" rtlCol="0">
            <a:spAutoFit/>
          </a:bodyPr>
          <a:lstStyle/>
          <a:p>
            <a:pPr rtl="0"/>
            <a:r>
              <a:rPr lang="lv-lv" sz="400" b="1">
                <a:latin typeface="Arial" panose="020B0604020202020204" pitchFamily="34" charset="0"/>
                <a:cs typeface="Arial" panose="020B0604020202020204" pitchFamily="34" charset="0"/>
              </a:rPr>
              <a:t>© Eiropas Savienība, 2020. gads</a:t>
            </a:r>
          </a:p>
          <a:p>
            <a:pPr rtl="0"/>
            <a:r>
              <a:rPr lang="lv-lv" sz="400">
                <a:latin typeface="Arial" panose="020B0604020202020204" pitchFamily="34" charset="0"/>
                <a:cs typeface="Arial" panose="020B0604020202020204" pitchFamily="34" charset="0"/>
              </a:rPr>
              <a:t>Pārpublicēšana ir atļauta, ja tiek norādīts avots</a:t>
            </a:r>
            <a:endParaRPr lang="pl-PL" sz="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274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lv-lv"/>
              <a:t>DFS 2014–2020. gadam</a:t>
            </a:r>
            <a:br>
              <a:rPr lang="es-ES_tradnl" dirty="0"/>
            </a:br>
            <a:r>
              <a:rPr lang="lv-lv"/>
              <a:t>Programmu finansējums pa pozīcijām</a:t>
            </a:r>
            <a:endParaRPr lang="es-E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624" y="1155032"/>
            <a:ext cx="9700752" cy="5702967"/>
          </a:xfrm>
          <a:prstGeom prst="rect">
            <a:avLst/>
          </a:prstGeom>
        </p:spPr>
      </p:pic>
      <p:sp>
        <p:nvSpPr>
          <p:cNvPr id="3" name="Dia számának helye 2">
            <a:extLst>
              <a:ext uri="{FF2B5EF4-FFF2-40B4-BE49-F238E27FC236}">
                <a16:creationId xmlns:a16="http://schemas.microsoft.com/office/drawing/2014/main" id="{46B684CA-6395-431A-83A8-D973FECD335E}"/>
              </a:ext>
            </a:extLst>
          </p:cNvPr>
          <p:cNvSpPr>
            <a:spLocks noGrp="1"/>
          </p:cNvSpPr>
          <p:nvPr>
            <p:ph type="sldNum" sz="quarter" idx="12"/>
          </p:nvPr>
        </p:nvSpPr>
        <p:spPr/>
        <p:txBody>
          <a:bodyPr rtlCol="0"/>
          <a:lstStyle/>
          <a:p>
            <a:pPr rtl="0"/>
            <a:fld id="{6113E31D-E2AB-40D1-8B51-AFA5AFEF393A}" type="slidenum">
              <a:rPr lang="en-US" smtClean="0"/>
              <a:t>19</a:t>
            </a:fld>
            <a:endParaRPr lang="en-US" dirty="0"/>
          </a:p>
        </p:txBody>
      </p:sp>
      <p:sp>
        <p:nvSpPr>
          <p:cNvPr id="6" name="pole tekstowe 5">
            <a:extLst>
              <a:ext uri="{FF2B5EF4-FFF2-40B4-BE49-F238E27FC236}">
                <a16:creationId xmlns:a16="http://schemas.microsoft.com/office/drawing/2014/main" id="{4BCF37AC-27D9-4F71-92EC-3753DC50FC15}"/>
              </a:ext>
            </a:extLst>
          </p:cNvPr>
          <p:cNvSpPr txBox="1"/>
          <p:nvPr/>
        </p:nvSpPr>
        <p:spPr>
          <a:xfrm>
            <a:off x="1856530" y="3001059"/>
            <a:ext cx="1801070" cy="570816"/>
          </a:xfrm>
          <a:prstGeom prst="rect">
            <a:avLst/>
          </a:prstGeom>
          <a:solidFill>
            <a:schemeClr val="bg1"/>
          </a:solidFill>
        </p:spPr>
        <p:txBody>
          <a:bodyPr wrap="square" lIns="0" tIns="0" rIns="0" bIns="0" rtlCol="0">
            <a:noAutofit/>
          </a:bodyPr>
          <a:lstStyle/>
          <a:p>
            <a:pPr algn="ctr" rtl="0"/>
            <a:r>
              <a:rPr lang="lv-lv" sz="1200" b="1">
                <a:solidFill>
                  <a:srgbClr val="6CB68B"/>
                </a:solidFill>
                <a:latin typeface="Arial" panose="020B0604020202020204" pitchFamily="34" charset="0"/>
                <a:cs typeface="Arial" panose="020B0604020202020204" pitchFamily="34" charset="0"/>
              </a:rPr>
              <a:t>Ilgtspējīga izaugsme / Dabas resursi</a:t>
            </a:r>
          </a:p>
          <a:p>
            <a:pPr algn="ctr" rtl="0"/>
            <a:r>
              <a:rPr lang="lv-lv" sz="1200" b="1">
                <a:solidFill>
                  <a:srgbClr val="6CB68B"/>
                </a:solidFill>
                <a:latin typeface="Arial" panose="020B0604020202020204" pitchFamily="34" charset="0"/>
                <a:cs typeface="Arial" panose="020B0604020202020204" pitchFamily="34" charset="0"/>
              </a:rPr>
              <a:t>420 MLJD. EUR</a:t>
            </a:r>
            <a:endParaRPr lang="pl-PL" sz="1200" b="1" dirty="0">
              <a:solidFill>
                <a:srgbClr val="6CB68B"/>
              </a:solidFill>
              <a:latin typeface="Arial" panose="020B0604020202020204" pitchFamily="34" charset="0"/>
              <a:cs typeface="Arial" panose="020B0604020202020204" pitchFamily="34" charset="0"/>
            </a:endParaRPr>
          </a:p>
        </p:txBody>
      </p:sp>
      <p:sp>
        <p:nvSpPr>
          <p:cNvPr id="7" name="pole tekstowe 6">
            <a:extLst>
              <a:ext uri="{FF2B5EF4-FFF2-40B4-BE49-F238E27FC236}">
                <a16:creationId xmlns:a16="http://schemas.microsoft.com/office/drawing/2014/main" id="{A404E7DE-92AA-4D9F-8A9D-1E38CF92FF6D}"/>
              </a:ext>
            </a:extLst>
          </p:cNvPr>
          <p:cNvSpPr txBox="1"/>
          <p:nvPr/>
        </p:nvSpPr>
        <p:spPr>
          <a:xfrm>
            <a:off x="8099232" y="3001059"/>
            <a:ext cx="2054417" cy="570816"/>
          </a:xfrm>
          <a:prstGeom prst="rect">
            <a:avLst/>
          </a:prstGeom>
          <a:solidFill>
            <a:schemeClr val="bg1"/>
          </a:solidFill>
        </p:spPr>
        <p:txBody>
          <a:bodyPr wrap="square" lIns="0" tIns="0" rIns="0" bIns="0" rtlCol="0">
            <a:noAutofit/>
          </a:bodyPr>
          <a:lstStyle/>
          <a:p>
            <a:pPr algn="ctr" rtl="0"/>
            <a:r>
              <a:rPr lang="lv-lv" sz="1200" b="1">
                <a:solidFill>
                  <a:srgbClr val="009AAD"/>
                </a:solidFill>
                <a:latin typeface="Arial" panose="020B0604020202020204" pitchFamily="34" charset="0"/>
                <a:cs typeface="Arial" panose="020B0604020202020204" pitchFamily="34" charset="0"/>
              </a:rPr>
              <a:t>Ekonomiskā, sociālā un teritoriālā kohēzija</a:t>
            </a:r>
          </a:p>
          <a:p>
            <a:pPr algn="ctr" rtl="0"/>
            <a:r>
              <a:rPr lang="lv-lv" sz="1200" b="1">
                <a:solidFill>
                  <a:srgbClr val="009AAD"/>
                </a:solidFill>
                <a:latin typeface="Arial" panose="020B0604020202020204" pitchFamily="34" charset="0"/>
                <a:cs typeface="Arial" panose="020B0604020202020204" pitchFamily="34" charset="0"/>
              </a:rPr>
              <a:t>371 MLJD. EUR</a:t>
            </a:r>
            <a:endParaRPr lang="pl-PL" sz="1200" b="1" dirty="0">
              <a:solidFill>
                <a:srgbClr val="009AAD"/>
              </a:solidFill>
              <a:latin typeface="Arial" panose="020B0604020202020204" pitchFamily="34" charset="0"/>
              <a:cs typeface="Arial" panose="020B0604020202020204" pitchFamily="34" charset="0"/>
            </a:endParaRPr>
          </a:p>
        </p:txBody>
      </p:sp>
      <p:sp>
        <p:nvSpPr>
          <p:cNvPr id="8" name="pole tekstowe 7">
            <a:extLst>
              <a:ext uri="{FF2B5EF4-FFF2-40B4-BE49-F238E27FC236}">
                <a16:creationId xmlns:a16="http://schemas.microsoft.com/office/drawing/2014/main" id="{BC606D17-7AB3-4F5F-86EC-2D99871CE78F}"/>
              </a:ext>
            </a:extLst>
          </p:cNvPr>
          <p:cNvSpPr txBox="1"/>
          <p:nvPr/>
        </p:nvSpPr>
        <p:spPr>
          <a:xfrm>
            <a:off x="2565401" y="5122627"/>
            <a:ext cx="1644650" cy="570816"/>
          </a:xfrm>
          <a:prstGeom prst="rect">
            <a:avLst/>
          </a:prstGeom>
          <a:solidFill>
            <a:schemeClr val="bg1"/>
          </a:solidFill>
        </p:spPr>
        <p:txBody>
          <a:bodyPr wrap="square" lIns="0" tIns="0" rIns="0" bIns="0" rtlCol="0">
            <a:noAutofit/>
          </a:bodyPr>
          <a:lstStyle/>
          <a:p>
            <a:pPr algn="ctr" rtl="0"/>
            <a:r>
              <a:rPr lang="lv-lv" sz="1200" b="1">
                <a:solidFill>
                  <a:srgbClr val="A95395"/>
                </a:solidFill>
                <a:latin typeface="Arial" panose="020B0604020202020204" pitchFamily="34" charset="0"/>
                <a:cs typeface="Arial" panose="020B0604020202020204" pitchFamily="34" charset="0"/>
              </a:rPr>
              <a:t>Drošība un pilsonība</a:t>
            </a:r>
          </a:p>
          <a:p>
            <a:pPr algn="ctr" rtl="0"/>
            <a:r>
              <a:rPr lang="lv-lv" sz="1200" b="1">
                <a:solidFill>
                  <a:srgbClr val="A95395"/>
                </a:solidFill>
                <a:latin typeface="Arial" panose="020B0604020202020204" pitchFamily="34" charset="0"/>
                <a:cs typeface="Arial" panose="020B0604020202020204" pitchFamily="34" charset="0"/>
              </a:rPr>
              <a:t>18 MLJD. EUR</a:t>
            </a:r>
            <a:endParaRPr lang="pl-PL" sz="1200" b="1" dirty="0">
              <a:solidFill>
                <a:srgbClr val="A95395"/>
              </a:solidFill>
              <a:latin typeface="Arial" panose="020B0604020202020204" pitchFamily="34" charset="0"/>
              <a:cs typeface="Arial" panose="020B0604020202020204" pitchFamily="34" charset="0"/>
            </a:endParaRPr>
          </a:p>
        </p:txBody>
      </p:sp>
      <p:sp>
        <p:nvSpPr>
          <p:cNvPr id="9" name="pole tekstowe 8">
            <a:extLst>
              <a:ext uri="{FF2B5EF4-FFF2-40B4-BE49-F238E27FC236}">
                <a16:creationId xmlns:a16="http://schemas.microsoft.com/office/drawing/2014/main" id="{BA932D3F-F171-49A9-B586-6EB755C76AC5}"/>
              </a:ext>
            </a:extLst>
          </p:cNvPr>
          <p:cNvSpPr txBox="1"/>
          <p:nvPr/>
        </p:nvSpPr>
        <p:spPr>
          <a:xfrm>
            <a:off x="4333684" y="5880775"/>
            <a:ext cx="1209866" cy="396200"/>
          </a:xfrm>
          <a:prstGeom prst="rect">
            <a:avLst/>
          </a:prstGeom>
          <a:solidFill>
            <a:schemeClr val="bg1"/>
          </a:solidFill>
        </p:spPr>
        <p:txBody>
          <a:bodyPr wrap="square" lIns="0" tIns="0" rIns="0" bIns="0" rtlCol="0">
            <a:noAutofit/>
          </a:bodyPr>
          <a:lstStyle/>
          <a:p>
            <a:pPr algn="ctr" rtl="0"/>
            <a:r>
              <a:rPr lang="lv-lv" sz="1200" b="1">
                <a:solidFill>
                  <a:srgbClr val="D98235"/>
                </a:solidFill>
                <a:latin typeface="Arial" panose="020B0604020202020204" pitchFamily="34" charset="0"/>
                <a:cs typeface="Arial" panose="020B0604020202020204" pitchFamily="34" charset="0"/>
              </a:rPr>
              <a:t>Globālā Eiropa 66 MLJD. EUR</a:t>
            </a:r>
            <a:endParaRPr lang="pl-PL" sz="1200" b="1" dirty="0">
              <a:solidFill>
                <a:srgbClr val="D98235"/>
              </a:solidFill>
              <a:latin typeface="Arial" panose="020B0604020202020204" pitchFamily="34" charset="0"/>
              <a:cs typeface="Arial" panose="020B0604020202020204" pitchFamily="34" charset="0"/>
            </a:endParaRPr>
          </a:p>
        </p:txBody>
      </p:sp>
      <p:sp>
        <p:nvSpPr>
          <p:cNvPr id="10" name="pole tekstowe 9">
            <a:extLst>
              <a:ext uri="{FF2B5EF4-FFF2-40B4-BE49-F238E27FC236}">
                <a16:creationId xmlns:a16="http://schemas.microsoft.com/office/drawing/2014/main" id="{B07B6D8C-4101-4A8D-B9A5-A01CFB4D2F79}"/>
              </a:ext>
            </a:extLst>
          </p:cNvPr>
          <p:cNvSpPr txBox="1"/>
          <p:nvPr/>
        </p:nvSpPr>
        <p:spPr>
          <a:xfrm>
            <a:off x="5905308" y="5880775"/>
            <a:ext cx="1314641" cy="396200"/>
          </a:xfrm>
          <a:prstGeom prst="rect">
            <a:avLst/>
          </a:prstGeom>
          <a:solidFill>
            <a:schemeClr val="bg1"/>
          </a:solidFill>
        </p:spPr>
        <p:txBody>
          <a:bodyPr wrap="square" lIns="0" tIns="0" rIns="0" bIns="0" rtlCol="0">
            <a:noAutofit/>
          </a:bodyPr>
          <a:lstStyle/>
          <a:p>
            <a:pPr algn="ctr" rtl="0"/>
            <a:r>
              <a:rPr lang="lv-lv" sz="1200" b="1">
                <a:solidFill>
                  <a:srgbClr val="B4B9C0"/>
                </a:solidFill>
                <a:latin typeface="Arial" panose="020B0604020202020204" pitchFamily="34" charset="0"/>
                <a:cs typeface="Arial" panose="020B0604020202020204" pitchFamily="34" charset="0"/>
              </a:rPr>
              <a:t>Administrācija 70 MLJD. EUR</a:t>
            </a:r>
            <a:endParaRPr lang="pl-PL" sz="1200" b="1" dirty="0">
              <a:solidFill>
                <a:srgbClr val="B4B9C0"/>
              </a:solidFill>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D60F6CF0-038A-4736-AEA7-8B3049AA5764}"/>
              </a:ext>
            </a:extLst>
          </p:cNvPr>
          <p:cNvSpPr txBox="1"/>
          <p:nvPr/>
        </p:nvSpPr>
        <p:spPr>
          <a:xfrm>
            <a:off x="7867458" y="5007676"/>
            <a:ext cx="1926394" cy="685767"/>
          </a:xfrm>
          <a:prstGeom prst="rect">
            <a:avLst/>
          </a:prstGeom>
          <a:solidFill>
            <a:schemeClr val="bg1"/>
          </a:solidFill>
        </p:spPr>
        <p:txBody>
          <a:bodyPr wrap="square" lIns="0" tIns="0" rIns="0" bIns="0" rtlCol="0">
            <a:noAutofit/>
          </a:bodyPr>
          <a:lstStyle/>
          <a:p>
            <a:pPr algn="ctr" rtl="0"/>
            <a:r>
              <a:rPr lang="lv-lv" sz="1200" b="1">
                <a:solidFill>
                  <a:srgbClr val="0087C9"/>
                </a:solidFill>
                <a:latin typeface="Arial" panose="020B0604020202020204" pitchFamily="34" charset="0"/>
                <a:cs typeface="Arial" panose="020B0604020202020204" pitchFamily="34" charset="0"/>
              </a:rPr>
              <a:t>Konkurētspēja izaugsmei un nodarbinātībai</a:t>
            </a:r>
          </a:p>
          <a:p>
            <a:pPr algn="ctr" rtl="0"/>
            <a:r>
              <a:rPr lang="lv-lv" sz="1200" b="1">
                <a:solidFill>
                  <a:srgbClr val="0087C9"/>
                </a:solidFill>
                <a:latin typeface="Arial" panose="020B0604020202020204" pitchFamily="34" charset="0"/>
                <a:cs typeface="Arial" panose="020B0604020202020204" pitchFamily="34" charset="0"/>
              </a:rPr>
              <a:t>142 MLJD. EUR</a:t>
            </a:r>
            <a:endParaRPr lang="pl-PL" sz="1200" b="1" dirty="0">
              <a:solidFill>
                <a:srgbClr val="0087C9"/>
              </a:solidFill>
              <a:latin typeface="Arial" panose="020B0604020202020204" pitchFamily="34" charset="0"/>
              <a:cs typeface="Arial" panose="020B0604020202020204" pitchFamily="34" charset="0"/>
            </a:endParaRPr>
          </a:p>
        </p:txBody>
      </p:sp>
      <p:sp>
        <p:nvSpPr>
          <p:cNvPr id="12" name="pole tekstowe 11">
            <a:extLst>
              <a:ext uri="{FF2B5EF4-FFF2-40B4-BE49-F238E27FC236}">
                <a16:creationId xmlns:a16="http://schemas.microsoft.com/office/drawing/2014/main" id="{AC731240-F614-4CDF-8670-9250E54077EC}"/>
              </a:ext>
            </a:extLst>
          </p:cNvPr>
          <p:cNvSpPr txBox="1"/>
          <p:nvPr/>
        </p:nvSpPr>
        <p:spPr>
          <a:xfrm>
            <a:off x="5274094" y="3295884"/>
            <a:ext cx="1288534" cy="324325"/>
          </a:xfrm>
          <a:prstGeom prst="rect">
            <a:avLst/>
          </a:prstGeom>
          <a:solidFill>
            <a:srgbClr val="0073AB"/>
          </a:solidFill>
        </p:spPr>
        <p:txBody>
          <a:bodyPr wrap="square" lIns="0" tIns="0" rIns="0" bIns="0" rtlCol="0">
            <a:noAutofit/>
          </a:bodyPr>
          <a:lstStyle/>
          <a:p>
            <a:pPr algn="ctr" rtl="0"/>
            <a:r>
              <a:rPr lang="lv-lv" sz="2000" b="1">
                <a:solidFill>
                  <a:schemeClr val="bg1"/>
                </a:solidFill>
                <a:latin typeface="Arial" panose="020B0604020202020204" pitchFamily="34" charset="0"/>
                <a:cs typeface="Arial" panose="020B0604020202020204" pitchFamily="34" charset="0"/>
              </a:rPr>
              <a:t>1 087 EUR</a:t>
            </a:r>
          </a:p>
        </p:txBody>
      </p:sp>
    </p:spTree>
    <p:extLst>
      <p:ext uri="{BB962C8B-B14F-4D97-AF65-F5344CB8AC3E}">
        <p14:creationId xmlns:p14="http://schemas.microsoft.com/office/powerpoint/2010/main" val="4031856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lv-lv"/>
              <a:t>PĀRSKATS</a:t>
            </a:r>
          </a:p>
        </p:txBody>
      </p:sp>
      <p:sp>
        <p:nvSpPr>
          <p:cNvPr id="3" name="Subtítulo 2"/>
          <p:cNvSpPr>
            <a:spLocks noGrp="1"/>
          </p:cNvSpPr>
          <p:nvPr>
            <p:ph idx="1"/>
          </p:nvPr>
        </p:nvSpPr>
        <p:spPr/>
        <p:txBody>
          <a:bodyPr rtlCol="0">
            <a:normAutofit/>
          </a:bodyPr>
          <a:lstStyle/>
          <a:p>
            <a:pPr rtl="0"/>
            <a:endParaRPr lang="es-ES_tradnl" dirty="0">
              <a:solidFill>
                <a:schemeClr val="tx1"/>
              </a:solidFill>
              <a:latin typeface="+mn-lt"/>
            </a:endParaRPr>
          </a:p>
          <a:p>
            <a:pPr algn="l" rtl="0"/>
            <a:r>
              <a:rPr lang="lv-lv" b="1">
                <a:solidFill>
                  <a:schemeClr val="tx1"/>
                </a:solidFill>
                <a:latin typeface="+mn-lt"/>
              </a:rPr>
              <a:t>1. KĀPĒC</a:t>
            </a:r>
            <a:r>
              <a:rPr lang="lv-lv">
                <a:solidFill>
                  <a:schemeClr val="tx1"/>
                </a:solidFill>
                <a:latin typeface="+mn-lt"/>
              </a:rPr>
              <a:t> MUMS IR JĀRUNĀ PAR ES BUDŽETU?</a:t>
            </a:r>
            <a:endParaRPr lang="es-ES_tradnl" b="1" dirty="0">
              <a:solidFill>
                <a:schemeClr val="tx1"/>
              </a:solidFill>
              <a:latin typeface="+mn-lt"/>
            </a:endParaRPr>
          </a:p>
          <a:p>
            <a:pPr algn="l" rtl="0"/>
            <a:r>
              <a:rPr lang="lv-lv" b="1">
                <a:solidFill>
                  <a:schemeClr val="tx1"/>
                </a:solidFill>
                <a:latin typeface="+mn-lt"/>
              </a:rPr>
              <a:t>2. KAD </a:t>
            </a:r>
            <a:r>
              <a:rPr lang="lv-lv">
                <a:solidFill>
                  <a:schemeClr val="tx1"/>
                </a:solidFill>
                <a:latin typeface="+mn-lt"/>
              </a:rPr>
              <a:t>VIENOJAS PAR ES BUDŽETU?</a:t>
            </a:r>
          </a:p>
          <a:p>
            <a:pPr algn="l" rtl="0"/>
            <a:r>
              <a:rPr lang="lv-lv" b="1">
                <a:solidFill>
                  <a:schemeClr val="tx1"/>
                </a:solidFill>
                <a:latin typeface="+mn-lt"/>
              </a:rPr>
              <a:t>3. CIK</a:t>
            </a:r>
            <a:r>
              <a:rPr lang="lv-lv">
                <a:solidFill>
                  <a:schemeClr val="tx1"/>
                </a:solidFill>
                <a:latin typeface="+mn-lt"/>
              </a:rPr>
              <a:t> LIELS IR ES BUDŽETS?</a:t>
            </a:r>
          </a:p>
          <a:p>
            <a:pPr algn="l" rtl="0"/>
            <a:r>
              <a:rPr lang="lv-lv" b="1">
                <a:solidFill>
                  <a:schemeClr val="tx1"/>
                </a:solidFill>
                <a:latin typeface="+mn-lt"/>
              </a:rPr>
              <a:t>4. KAM</a:t>
            </a:r>
            <a:r>
              <a:rPr lang="lv-lv">
                <a:solidFill>
                  <a:schemeClr val="tx1"/>
                </a:solidFill>
                <a:latin typeface="+mn-lt"/>
              </a:rPr>
              <a:t> TAS TIEK TĒRĒTS?</a:t>
            </a:r>
          </a:p>
          <a:p>
            <a:pPr algn="l" rtl="0"/>
            <a:r>
              <a:rPr lang="lv-lv" b="1">
                <a:solidFill>
                  <a:schemeClr val="tx1"/>
                </a:solidFill>
                <a:latin typeface="+mn-lt"/>
              </a:rPr>
              <a:t>5. NO KURIENES </a:t>
            </a:r>
            <a:r>
              <a:rPr lang="lv-lv">
                <a:solidFill>
                  <a:schemeClr val="tx1"/>
                </a:solidFill>
                <a:latin typeface="+mn-lt"/>
              </a:rPr>
              <a:t> NĀK NAUDA?</a:t>
            </a:r>
          </a:p>
          <a:p>
            <a:pPr algn="l" rtl="0"/>
            <a:r>
              <a:rPr lang="lv-lv" b="1">
                <a:solidFill>
                  <a:schemeClr val="tx1"/>
                </a:solidFill>
                <a:latin typeface="+mn-lt"/>
              </a:rPr>
              <a:t>6. KURŠ</a:t>
            </a:r>
            <a:r>
              <a:rPr lang="lv-lv">
                <a:solidFill>
                  <a:schemeClr val="tx1"/>
                </a:solidFill>
                <a:latin typeface="+mn-lt"/>
              </a:rPr>
              <a:t> ĪSTENO ES BUDŽETU?</a:t>
            </a:r>
          </a:p>
          <a:p>
            <a:pPr algn="l" rtl="0"/>
            <a:endParaRPr lang="es-ES_tradnl" dirty="0"/>
          </a:p>
          <a:p>
            <a:pPr algn="l" rtl="0"/>
            <a:endParaRPr lang="es-ES_tradnl" dirty="0"/>
          </a:p>
        </p:txBody>
      </p:sp>
      <p:sp>
        <p:nvSpPr>
          <p:cNvPr id="4" name="Dia számának helye 3">
            <a:extLst>
              <a:ext uri="{FF2B5EF4-FFF2-40B4-BE49-F238E27FC236}">
                <a16:creationId xmlns:a16="http://schemas.microsoft.com/office/drawing/2014/main" id="{E4EADD6B-AEDE-4A0B-AC52-B8C0071CAA79}"/>
              </a:ext>
            </a:extLst>
          </p:cNvPr>
          <p:cNvSpPr>
            <a:spLocks noGrp="1"/>
          </p:cNvSpPr>
          <p:nvPr>
            <p:ph type="sldNum" sz="quarter" idx="12"/>
          </p:nvPr>
        </p:nvSpPr>
        <p:spPr/>
        <p:txBody>
          <a:bodyPr rtlCol="0"/>
          <a:lstStyle/>
          <a:p>
            <a:pPr rtl="0"/>
            <a:fld id="{6113E31D-E2AB-40D1-8B51-AFA5AFEF393A}" type="slidenum">
              <a:rPr lang="en-US" smtClean="0"/>
              <a:t>2</a:t>
            </a:fld>
            <a:endParaRPr lang="en-US" dirty="0"/>
          </a:p>
        </p:txBody>
      </p:sp>
    </p:spTree>
    <p:extLst>
      <p:ext uri="{BB962C8B-B14F-4D97-AF65-F5344CB8AC3E}">
        <p14:creationId xmlns:p14="http://schemas.microsoft.com/office/powerpoint/2010/main" val="3536867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idx="1"/>
          </p:nvPr>
        </p:nvSpPr>
        <p:spPr>
          <a:xfrm>
            <a:off x="687848" y="129927"/>
            <a:ext cx="9942052" cy="5757333"/>
          </a:xfrm>
        </p:spPr>
        <p:txBody>
          <a:bodyPr rtlCol="0">
            <a:noAutofit/>
          </a:bodyPr>
          <a:lstStyle/>
          <a:p>
            <a:pPr algn="l" rtl="0"/>
            <a:r>
              <a:rPr lang="lv-lv" sz="3000" cap="all">
                <a:solidFill>
                  <a:prstClr val="black"/>
                </a:solidFill>
              </a:rPr>
              <a:t>Pozīcijas izskaidrotas sīkāk…</a:t>
            </a:r>
          </a:p>
          <a:p>
            <a:pPr algn="l" rtl="0"/>
            <a:endParaRPr lang="en-US" sz="3000" cap="all" dirty="0">
              <a:solidFill>
                <a:prstClr val="black"/>
              </a:solidFill>
            </a:endParaRPr>
          </a:p>
          <a:p>
            <a:pPr algn="l" rtl="0"/>
            <a:r>
              <a:rPr lang="lv-lv" sz="3000" cap="all">
                <a:solidFill>
                  <a:schemeClr val="tx1"/>
                </a:solidFill>
                <a:latin typeface="+mn-lt"/>
              </a:rPr>
              <a:t>Ilgtspējīga izaugsme</a:t>
            </a:r>
          </a:p>
          <a:p>
            <a:pPr algn="l" rtl="0"/>
            <a:r>
              <a:rPr lang="lv-lv" sz="3000" b="1">
                <a:solidFill>
                  <a:schemeClr val="tx1"/>
                </a:solidFill>
                <a:latin typeface="+mn-lt"/>
              </a:rPr>
              <a:t>Kopējās lauksaimniecības politikas </a:t>
            </a:r>
            <a:r>
              <a:rPr lang="lv-lv" sz="3000">
                <a:solidFill>
                  <a:schemeClr val="tx1"/>
                </a:solidFill>
                <a:latin typeface="+mn-lt"/>
              </a:rPr>
              <a:t>atbalsts lauksaimnieku ienākumiem tiešu maksājumu un tirgus atbalsta pasākumu veidā.</a:t>
            </a:r>
            <a:endParaRPr lang="en-US" sz="3000" b="1" dirty="0">
              <a:solidFill>
                <a:schemeClr val="tx1"/>
              </a:solidFill>
              <a:latin typeface="+mn-lt"/>
            </a:endParaRPr>
          </a:p>
          <a:p>
            <a:pPr algn="l" rtl="0"/>
            <a:r>
              <a:rPr lang="lv-lv" sz="3000" b="1">
                <a:solidFill>
                  <a:schemeClr val="tx1"/>
                </a:solidFill>
                <a:latin typeface="+mn-lt"/>
              </a:rPr>
              <a:t>Eiropas jūrlietas un zivsaimniecība </a:t>
            </a:r>
            <a:r>
              <a:rPr lang="lv-lv" sz="3000">
                <a:solidFill>
                  <a:schemeClr val="tx1"/>
                </a:solidFill>
                <a:latin typeface="+mn-lt"/>
              </a:rPr>
              <a:t>Eiropas zvejas flošu pārvaldībai un zivju krājumu saglabāšanai</a:t>
            </a:r>
            <a:endParaRPr lang="en-US" sz="3000" b="1" dirty="0">
              <a:solidFill>
                <a:schemeClr val="tx1"/>
              </a:solidFill>
              <a:latin typeface="+mn-lt"/>
            </a:endParaRPr>
          </a:p>
          <a:p>
            <a:pPr algn="l" rtl="0"/>
            <a:r>
              <a:rPr lang="lv-lv" sz="3000" b="1">
                <a:solidFill>
                  <a:schemeClr val="tx1"/>
                </a:solidFill>
                <a:latin typeface="+mn-lt"/>
              </a:rPr>
              <a:t>Vides un klimata pasākumu programma (“LIFE”) </a:t>
            </a:r>
            <a:r>
              <a:rPr lang="lv-lv" sz="3000">
                <a:solidFill>
                  <a:schemeClr val="tx1"/>
                </a:solidFill>
                <a:latin typeface="+mn-lt"/>
              </a:rPr>
              <a:t>ES jomas politikas virzienu īstenošanai</a:t>
            </a:r>
            <a:endParaRPr lang="en-US" sz="3000" b="1" dirty="0">
              <a:solidFill>
                <a:schemeClr val="tx1"/>
              </a:solidFill>
              <a:latin typeface="+mn-lt"/>
            </a:endParaRPr>
          </a:p>
          <a:p>
            <a:pPr algn="l" rtl="0"/>
            <a:r>
              <a:rPr lang="lv-lv" sz="3000" b="1">
                <a:solidFill>
                  <a:schemeClr val="tx1"/>
                </a:solidFill>
                <a:latin typeface="+mn-lt"/>
              </a:rPr>
              <a:t>Lauku attīstība </a:t>
            </a:r>
            <a:r>
              <a:rPr lang="lv-lv" sz="3000">
                <a:solidFill>
                  <a:schemeClr val="tx1"/>
                </a:solidFill>
                <a:latin typeface="+mn-lt"/>
              </a:rPr>
              <a:t>lauksaimniecības ekonomikas uzlabošanai</a:t>
            </a:r>
            <a:r>
              <a:rPr lang="lv-lv" sz="3000" b="1">
                <a:solidFill>
                  <a:schemeClr val="tx1"/>
                </a:solidFill>
                <a:latin typeface="+mn-lt"/>
              </a:rPr>
              <a:t> </a:t>
            </a:r>
          </a:p>
          <a:p>
            <a:pPr algn="l" rtl="0"/>
            <a:endParaRPr lang="en-US" sz="3200" dirty="0">
              <a:solidFill>
                <a:prstClr val="black"/>
              </a:solidFill>
            </a:endParaRPr>
          </a:p>
          <a:p>
            <a:pPr algn="l" rtl="0"/>
            <a:endParaRPr lang="en-US" sz="3200" dirty="0">
              <a:solidFill>
                <a:prstClr val="black"/>
              </a:solidFill>
            </a:endParaRPr>
          </a:p>
          <a:p>
            <a:pPr lvl="0" rtl="0"/>
            <a:endParaRPr lang="es-ES" sz="3200" dirty="0">
              <a:solidFill>
                <a:prstClr val="black"/>
              </a:solidFill>
            </a:endParaRPr>
          </a:p>
          <a:p>
            <a:pPr algn="l" rtl="0"/>
            <a:endParaRPr lang="es-ES_tradnl" sz="3200" dirty="0"/>
          </a:p>
          <a:p>
            <a:pPr marL="457200" indent="-457200" algn="l" rtl="0">
              <a:buAutoNum type="alphaUcParenR"/>
            </a:pPr>
            <a:endParaRPr lang="en-US" sz="3200" dirty="0"/>
          </a:p>
          <a:p>
            <a:pPr algn="just" rtl="0"/>
            <a:endParaRPr lang="es-ES" sz="3200" dirty="0"/>
          </a:p>
        </p:txBody>
      </p:sp>
      <p:sp>
        <p:nvSpPr>
          <p:cNvPr id="2" name="Título 1"/>
          <p:cNvSpPr>
            <a:spLocks noGrp="1"/>
          </p:cNvSpPr>
          <p:nvPr>
            <p:ph type="ctrTitle" idx="4294967295"/>
          </p:nvPr>
        </p:nvSpPr>
        <p:spPr>
          <a:xfrm>
            <a:off x="0" y="1122363"/>
            <a:ext cx="9144000" cy="46037"/>
          </a:xfrm>
        </p:spPr>
        <p:txBody>
          <a:bodyPr rtlCol="0">
            <a:normAutofit fontScale="90000"/>
          </a:bodyPr>
          <a:lstStyle/>
          <a:p>
            <a:pPr rtl="0"/>
            <a:br>
              <a:rPr lang="es-ES_tradnl" sz="4000" b="1" dirty="0"/>
            </a:br>
            <a:br>
              <a:rPr lang="es-ES_tradnl" sz="4000" b="1" dirty="0"/>
            </a:br>
            <a:endParaRPr lang="es-ES" sz="4000" b="1" dirty="0"/>
          </a:p>
        </p:txBody>
      </p:sp>
      <p:pic>
        <p:nvPicPr>
          <p:cNvPr id="5" name="Imagen 4"/>
          <p:cNvPicPr>
            <a:picLocks noChangeAspect="1"/>
          </p:cNvPicPr>
          <p:nvPr/>
        </p:nvPicPr>
        <p:blipFill>
          <a:blip r:embed="rId3"/>
          <a:stretch>
            <a:fillRect/>
          </a:stretch>
        </p:blipFill>
        <p:spPr>
          <a:xfrm>
            <a:off x="7233026" y="0"/>
            <a:ext cx="2598822" cy="1540042"/>
          </a:xfrm>
          <a:prstGeom prst="rect">
            <a:avLst/>
          </a:prstGeom>
        </p:spPr>
      </p:pic>
      <p:sp>
        <p:nvSpPr>
          <p:cNvPr id="4" name="Dia számának helye 3">
            <a:extLst>
              <a:ext uri="{FF2B5EF4-FFF2-40B4-BE49-F238E27FC236}">
                <a16:creationId xmlns:a16="http://schemas.microsoft.com/office/drawing/2014/main" id="{771E8FED-0EEC-4EAA-94B2-8B613E8D6BBD}"/>
              </a:ext>
            </a:extLst>
          </p:cNvPr>
          <p:cNvSpPr>
            <a:spLocks noGrp="1"/>
          </p:cNvSpPr>
          <p:nvPr>
            <p:ph type="sldNum" sz="quarter" idx="12"/>
          </p:nvPr>
        </p:nvSpPr>
        <p:spPr/>
        <p:txBody>
          <a:bodyPr rtlCol="0"/>
          <a:lstStyle/>
          <a:p>
            <a:pPr rtl="0"/>
            <a:fld id="{4FAB73BC-B049-4115-A692-8D63A059BFB8}" type="slidenum">
              <a:rPr lang="en-US" smtClean="0"/>
              <a:pPr/>
              <a:t>20</a:t>
            </a:fld>
            <a:endParaRPr lang="en-US" dirty="0"/>
          </a:p>
        </p:txBody>
      </p:sp>
    </p:spTree>
    <p:extLst>
      <p:ext uri="{BB962C8B-B14F-4D97-AF65-F5344CB8AC3E}">
        <p14:creationId xmlns:p14="http://schemas.microsoft.com/office/powerpoint/2010/main" val="3563694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rtl="0"/>
            <a:br>
              <a:rPr lang="es-ES_tradnl" sz="4000" b="1" dirty="0"/>
            </a:br>
            <a:br>
              <a:rPr lang="es-ES_tradnl" sz="4000" b="1" dirty="0"/>
            </a:br>
            <a:endParaRPr lang="es-ES" sz="4000" b="1" dirty="0"/>
          </a:p>
        </p:txBody>
      </p:sp>
      <p:sp>
        <p:nvSpPr>
          <p:cNvPr id="3" name="Subtítulo 2"/>
          <p:cNvSpPr>
            <a:spLocks noGrp="1"/>
          </p:cNvSpPr>
          <p:nvPr>
            <p:ph idx="1"/>
          </p:nvPr>
        </p:nvSpPr>
        <p:spPr>
          <a:xfrm>
            <a:off x="687848" y="889233"/>
            <a:ext cx="9967452" cy="5282967"/>
          </a:xfrm>
        </p:spPr>
        <p:txBody>
          <a:bodyPr rtlCol="0">
            <a:noAutofit/>
          </a:bodyPr>
          <a:lstStyle/>
          <a:p>
            <a:pPr algn="l" rtl="0"/>
            <a:r>
              <a:rPr lang="lv-lv" sz="3200">
                <a:solidFill>
                  <a:prstClr val="black"/>
                </a:solidFill>
              </a:rPr>
              <a:t>Citi piemēri</a:t>
            </a:r>
            <a:r>
              <a:rPr lang="lv-lv">
                <a:solidFill>
                  <a:prstClr val="black"/>
                </a:solidFill>
              </a:rPr>
              <a:t>:</a:t>
            </a:r>
          </a:p>
          <a:p>
            <a:pPr algn="l" rtl="0"/>
            <a:endParaRPr lang="es-ES" dirty="0">
              <a:solidFill>
                <a:prstClr val="black"/>
              </a:solidFill>
            </a:endParaRPr>
          </a:p>
          <a:p>
            <a:pPr algn="l" rtl="0"/>
            <a:r>
              <a:rPr lang="lv-lv" sz="3200" b="1" cap="all">
                <a:solidFill>
                  <a:schemeClr val="tx1"/>
                </a:solidFill>
                <a:latin typeface="+mn-lt"/>
              </a:rPr>
              <a:t>EKONOMISKĀ, SOCIĀLĀ UN TERITORIĀLĀ KOHĒZIJA </a:t>
            </a:r>
            <a:r>
              <a:rPr lang="lv-lv" sz="3200">
                <a:solidFill>
                  <a:schemeClr val="tx1"/>
                </a:solidFill>
                <a:latin typeface="+mn-lt"/>
              </a:rPr>
              <a:t>Kohēzijas fonds,Eiropas Reģionālās attīstības fonds un Eiropas Sociālais fonds…</a:t>
            </a:r>
          </a:p>
          <a:p>
            <a:pPr algn="l" rtl="0"/>
            <a:endParaRPr lang="en-US" sz="3200" dirty="0">
              <a:solidFill>
                <a:schemeClr val="tx1"/>
              </a:solidFill>
              <a:latin typeface="+mn-lt"/>
            </a:endParaRPr>
          </a:p>
          <a:p>
            <a:pPr algn="l" rtl="0"/>
            <a:r>
              <a:rPr lang="lv-lv" sz="3200" b="1">
                <a:solidFill>
                  <a:schemeClr val="tx1"/>
                </a:solidFill>
                <a:latin typeface="+mn-lt"/>
              </a:rPr>
              <a:t>KONKURĒTSPĒJA IZAUGSMEI UN NODARBINĀTĪBAI</a:t>
            </a:r>
          </a:p>
          <a:p>
            <a:pPr algn="l" rtl="0"/>
            <a:r>
              <a:rPr lang="lv-lv" sz="3200">
                <a:solidFill>
                  <a:schemeClr val="tx1"/>
                </a:solidFill>
                <a:latin typeface="+mn-lt"/>
              </a:rPr>
              <a:t>Uzņēmumu konkurētspēja un MVU (COSME), Hercule III, Erasmus+, Galileo, Horizon 2020…</a:t>
            </a:r>
          </a:p>
          <a:p>
            <a:pPr algn="l" rtl="0"/>
            <a:endParaRPr lang="en-US" sz="3200" dirty="0">
              <a:solidFill>
                <a:prstClr val="black"/>
              </a:solidFill>
            </a:endParaRPr>
          </a:p>
          <a:p>
            <a:pPr lvl="0" rtl="0"/>
            <a:endParaRPr lang="es-ES" sz="3200" dirty="0">
              <a:solidFill>
                <a:prstClr val="black"/>
              </a:solidFill>
            </a:endParaRPr>
          </a:p>
          <a:p>
            <a:pPr algn="l" rtl="0"/>
            <a:endParaRPr lang="es-ES_tradnl" sz="3200" dirty="0"/>
          </a:p>
          <a:p>
            <a:pPr marL="457200" indent="-457200" algn="l" rtl="0">
              <a:buAutoNum type="alphaUcParenR"/>
            </a:pPr>
            <a:endParaRPr lang="en-US" sz="3200" dirty="0"/>
          </a:p>
          <a:p>
            <a:pPr algn="just" rtl="0"/>
            <a:endParaRPr lang="es-ES" sz="3200" dirty="0"/>
          </a:p>
        </p:txBody>
      </p:sp>
      <p:sp>
        <p:nvSpPr>
          <p:cNvPr id="4" name="Dia számának helye 3">
            <a:extLst>
              <a:ext uri="{FF2B5EF4-FFF2-40B4-BE49-F238E27FC236}">
                <a16:creationId xmlns:a16="http://schemas.microsoft.com/office/drawing/2014/main" id="{9C81C2AA-0F3A-4535-88B9-60D73E5B4C65}"/>
              </a:ext>
            </a:extLst>
          </p:cNvPr>
          <p:cNvSpPr>
            <a:spLocks noGrp="1"/>
          </p:cNvSpPr>
          <p:nvPr>
            <p:ph type="sldNum" sz="quarter" idx="12"/>
          </p:nvPr>
        </p:nvSpPr>
        <p:spPr/>
        <p:txBody>
          <a:bodyPr rtlCol="0"/>
          <a:lstStyle/>
          <a:p>
            <a:pPr rtl="0"/>
            <a:fld id="{6113E31D-E2AB-40D1-8B51-AFA5AFEF393A}" type="slidenum">
              <a:rPr lang="en-US" smtClean="0"/>
              <a:t>21</a:t>
            </a:fld>
            <a:endParaRPr lang="en-US" dirty="0"/>
          </a:p>
        </p:txBody>
      </p:sp>
    </p:spTree>
    <p:extLst>
      <p:ext uri="{BB962C8B-B14F-4D97-AF65-F5344CB8AC3E}">
        <p14:creationId xmlns:p14="http://schemas.microsoft.com/office/powerpoint/2010/main" val="3184411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rtl="0"/>
            <a:br>
              <a:rPr lang="es-ES_tradnl" sz="4000" b="1" dirty="0"/>
            </a:br>
            <a:br>
              <a:rPr lang="es-ES_tradnl" sz="4000" b="1" dirty="0"/>
            </a:br>
            <a:endParaRPr lang="es-ES" sz="4000" b="1" dirty="0"/>
          </a:p>
        </p:txBody>
      </p:sp>
      <p:sp>
        <p:nvSpPr>
          <p:cNvPr id="3" name="Subtítulo 2"/>
          <p:cNvSpPr>
            <a:spLocks noGrp="1"/>
          </p:cNvSpPr>
          <p:nvPr>
            <p:ph idx="1"/>
          </p:nvPr>
        </p:nvSpPr>
        <p:spPr>
          <a:xfrm>
            <a:off x="687848" y="1199627"/>
            <a:ext cx="9776612" cy="4622333"/>
          </a:xfrm>
        </p:spPr>
        <p:txBody>
          <a:bodyPr rtlCol="0">
            <a:noAutofit/>
          </a:bodyPr>
          <a:lstStyle/>
          <a:p>
            <a:pPr algn="l" rtl="0"/>
            <a:r>
              <a:rPr lang="lv-lv" sz="3000" dirty="0">
                <a:solidFill>
                  <a:prstClr val="black"/>
                </a:solidFill>
              </a:rPr>
              <a:t>Citi piemēri: </a:t>
            </a:r>
          </a:p>
          <a:p>
            <a:pPr algn="l" rtl="0"/>
            <a:r>
              <a:rPr lang="lv-lv" sz="3200" b="1" dirty="0">
                <a:solidFill>
                  <a:schemeClr val="tx1"/>
                </a:solidFill>
                <a:latin typeface="+mn-lt"/>
              </a:rPr>
              <a:t>DROŠĪBA UN PILSONĪBA</a:t>
            </a:r>
          </a:p>
          <a:p>
            <a:pPr algn="l" rtl="0"/>
            <a:r>
              <a:rPr lang="lv-lv" sz="3000" dirty="0">
                <a:solidFill>
                  <a:schemeClr val="tx1"/>
                </a:solidFill>
                <a:latin typeface="+mn-lt"/>
              </a:rPr>
              <a:t>Patvēruma, migrācijas un integrācijas fonds, Radošā Eiropa, Iekšējās drošības fonds</a:t>
            </a:r>
            <a:endParaRPr lang="en-US" sz="3000" b="1" dirty="0">
              <a:solidFill>
                <a:schemeClr val="tx1"/>
              </a:solidFill>
              <a:latin typeface="+mn-lt"/>
            </a:endParaRPr>
          </a:p>
          <a:p>
            <a:pPr algn="l" rtl="0"/>
            <a:r>
              <a:rPr lang="lv-lv" sz="3200" b="1" dirty="0">
                <a:solidFill>
                  <a:schemeClr val="tx1"/>
                </a:solidFill>
                <a:latin typeface="+mn-lt"/>
              </a:rPr>
              <a:t>GLOBĀLĀ EIROPA</a:t>
            </a:r>
          </a:p>
          <a:p>
            <a:pPr algn="l" rtl="0"/>
            <a:r>
              <a:rPr lang="lv-lv" sz="3000" dirty="0">
                <a:solidFill>
                  <a:schemeClr val="tx1"/>
                </a:solidFill>
                <a:latin typeface="+mn-lt"/>
              </a:rPr>
              <a:t>Attīstības sadarbības instruments, Eiropas kaimiņattiecību instruments, Pirmspievienošanās palīdzības </a:t>
            </a:r>
            <a:r>
              <a:rPr lang="lv-lv" sz="3000" dirty="0" err="1">
                <a:solidFill>
                  <a:schemeClr val="tx1"/>
                </a:solidFill>
                <a:latin typeface="+mn-lt"/>
              </a:rPr>
              <a:t>instruments(IPA</a:t>
            </a:r>
            <a:r>
              <a:rPr lang="lv-lv" sz="3000" dirty="0">
                <a:solidFill>
                  <a:schemeClr val="tx1"/>
                </a:solidFill>
                <a:latin typeface="+mn-lt"/>
              </a:rPr>
              <a:t> II) </a:t>
            </a:r>
          </a:p>
          <a:p>
            <a:pPr algn="l" rtl="0"/>
            <a:r>
              <a:rPr lang="lv-lv" sz="3000" dirty="0">
                <a:solidFill>
                  <a:schemeClr val="tx1"/>
                </a:solidFill>
                <a:latin typeface="+mn-lt"/>
              </a:rPr>
              <a:t>…ES budžets attiecas uz mums visiem</a:t>
            </a:r>
            <a:endParaRPr lang="es-ES" sz="3000" dirty="0">
              <a:solidFill>
                <a:schemeClr val="tx1"/>
              </a:solidFill>
              <a:latin typeface="+mn-lt"/>
              <a:hlinkClick r:id="rId3">
                <a:extLst>
                  <a:ext uri="{A12FA001-AC4F-418D-AE19-62706E023703}">
                    <ahyp:hlinkClr xmlns:ahyp="http://schemas.microsoft.com/office/drawing/2018/hyperlinkcolor" val="tx"/>
                  </a:ext>
                </a:extLst>
              </a:hlinkClick>
            </a:endParaRPr>
          </a:p>
          <a:p>
            <a:pPr lvl="0" algn="l" rtl="0"/>
            <a:r>
              <a:rPr lang="lv-lv" sz="2500" dirty="0">
                <a:solidFill>
                  <a:prstClr val="black"/>
                </a:solidFill>
                <a:latin typeface="+mn-lt"/>
                <a:hlinkClick r:id="rId3">
                  <a:extLst>
                    <a:ext uri="{A12FA001-AC4F-418D-AE19-62706E023703}">
                      <ahyp:hlinkClr xmlns:ahyp="http://schemas.microsoft.com/office/drawing/2018/hyperlinkcolor" val="tx"/>
                    </a:ext>
                  </a:extLst>
                </a:hlinkClick>
              </a:rPr>
              <a:t>https://ec.europa.eu/budget/euprojects/search-projects_lv</a:t>
            </a:r>
            <a:endParaRPr lang="es-ES" sz="2500" dirty="0">
              <a:solidFill>
                <a:prstClr val="black"/>
              </a:solidFill>
              <a:latin typeface="+mn-lt"/>
            </a:endParaRPr>
          </a:p>
          <a:p>
            <a:pPr algn="l" rtl="0"/>
            <a:endParaRPr lang="en-US" sz="3200" dirty="0">
              <a:solidFill>
                <a:prstClr val="black"/>
              </a:solidFill>
            </a:endParaRPr>
          </a:p>
          <a:p>
            <a:pPr algn="l" rtl="0"/>
            <a:endParaRPr lang="en-US" sz="3200" b="1" dirty="0">
              <a:solidFill>
                <a:prstClr val="black"/>
              </a:solidFill>
            </a:endParaRPr>
          </a:p>
          <a:p>
            <a:pPr algn="l" rtl="0"/>
            <a:endParaRPr lang="en-US" sz="3200" dirty="0">
              <a:solidFill>
                <a:prstClr val="black"/>
              </a:solidFill>
            </a:endParaRPr>
          </a:p>
          <a:p>
            <a:pPr lvl="0" rtl="0"/>
            <a:endParaRPr lang="es-ES" sz="3200" dirty="0">
              <a:solidFill>
                <a:prstClr val="black"/>
              </a:solidFill>
            </a:endParaRPr>
          </a:p>
          <a:p>
            <a:pPr algn="l" rtl="0"/>
            <a:endParaRPr lang="es-ES_tradnl" sz="3200" dirty="0"/>
          </a:p>
          <a:p>
            <a:pPr marL="457200" indent="-457200" algn="l" rtl="0">
              <a:buAutoNum type="alphaUcParenR"/>
            </a:pPr>
            <a:endParaRPr lang="en-US" sz="3200" dirty="0"/>
          </a:p>
          <a:p>
            <a:pPr algn="just" rtl="0"/>
            <a:endParaRPr lang="es-ES" sz="3200" dirty="0"/>
          </a:p>
        </p:txBody>
      </p:sp>
      <p:sp>
        <p:nvSpPr>
          <p:cNvPr id="4" name="Dia számának helye 3">
            <a:extLst>
              <a:ext uri="{FF2B5EF4-FFF2-40B4-BE49-F238E27FC236}">
                <a16:creationId xmlns:a16="http://schemas.microsoft.com/office/drawing/2014/main" id="{05716B43-0522-4CF1-87F2-45B99451508E}"/>
              </a:ext>
            </a:extLst>
          </p:cNvPr>
          <p:cNvSpPr>
            <a:spLocks noGrp="1"/>
          </p:cNvSpPr>
          <p:nvPr>
            <p:ph type="sldNum" sz="quarter" idx="12"/>
          </p:nvPr>
        </p:nvSpPr>
        <p:spPr/>
        <p:txBody>
          <a:bodyPr rtlCol="0"/>
          <a:lstStyle/>
          <a:p>
            <a:pPr rtl="0"/>
            <a:fld id="{6113E31D-E2AB-40D1-8B51-AFA5AFEF393A}" type="slidenum">
              <a:rPr lang="en-US" smtClean="0"/>
              <a:t>22</a:t>
            </a:fld>
            <a:endParaRPr lang="en-US" dirty="0"/>
          </a:p>
        </p:txBody>
      </p:sp>
    </p:spTree>
    <p:extLst>
      <p:ext uri="{BB962C8B-B14F-4D97-AF65-F5344CB8AC3E}">
        <p14:creationId xmlns:p14="http://schemas.microsoft.com/office/powerpoint/2010/main" val="1865416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lv-lv"/>
              <a:t>PRIORITĀTES DFS 2021.–2027. gadam</a:t>
            </a:r>
            <a:endParaRPr lang="es-ES" dirty="0"/>
          </a:p>
        </p:txBody>
      </p:sp>
      <p:sp>
        <p:nvSpPr>
          <p:cNvPr id="3" name="Dia számának helye 2">
            <a:extLst>
              <a:ext uri="{FF2B5EF4-FFF2-40B4-BE49-F238E27FC236}">
                <a16:creationId xmlns:a16="http://schemas.microsoft.com/office/drawing/2014/main" id="{0D8158EE-51D7-4206-94BB-008322719198}"/>
              </a:ext>
            </a:extLst>
          </p:cNvPr>
          <p:cNvSpPr>
            <a:spLocks noGrp="1"/>
          </p:cNvSpPr>
          <p:nvPr>
            <p:ph type="sldNum" sz="quarter" idx="12"/>
          </p:nvPr>
        </p:nvSpPr>
        <p:spPr/>
        <p:txBody>
          <a:bodyPr rtlCol="0"/>
          <a:lstStyle/>
          <a:p>
            <a:pPr rtl="0"/>
            <a:fld id="{6113E31D-E2AB-40D1-8B51-AFA5AFEF393A}" type="slidenum">
              <a:rPr lang="en-US" smtClean="0"/>
              <a:t>23</a:t>
            </a:fld>
            <a:endParaRPr lang="en-US" dirty="0"/>
          </a:p>
        </p:txBody>
      </p:sp>
      <p:pic>
        <p:nvPicPr>
          <p:cNvPr id="6" name="Imagen 4">
            <a:extLst>
              <a:ext uri="{FF2B5EF4-FFF2-40B4-BE49-F238E27FC236}">
                <a16:creationId xmlns:a16="http://schemas.microsoft.com/office/drawing/2014/main" id="{270533A9-171D-4109-AACE-C23E112C3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9568"/>
            <a:ext cx="12192000" cy="5117431"/>
          </a:xfrm>
          <a:prstGeom prst="rect">
            <a:avLst/>
          </a:prstGeom>
        </p:spPr>
      </p:pic>
      <p:sp>
        <p:nvSpPr>
          <p:cNvPr id="7" name="pole tekstowe 6">
            <a:extLst>
              <a:ext uri="{FF2B5EF4-FFF2-40B4-BE49-F238E27FC236}">
                <a16:creationId xmlns:a16="http://schemas.microsoft.com/office/drawing/2014/main" id="{70619F2D-FCD6-4C87-8333-1DC17E3BD6F0}"/>
              </a:ext>
            </a:extLst>
          </p:cNvPr>
          <p:cNvSpPr txBox="1"/>
          <p:nvPr/>
        </p:nvSpPr>
        <p:spPr>
          <a:xfrm>
            <a:off x="3381375" y="1654208"/>
            <a:ext cx="5705475" cy="369332"/>
          </a:xfrm>
          <a:prstGeom prst="rect">
            <a:avLst/>
          </a:prstGeom>
          <a:solidFill>
            <a:srgbClr val="2696D3"/>
          </a:solidFill>
        </p:spPr>
        <p:txBody>
          <a:bodyPr wrap="square" lIns="0" tIns="0" rIns="0" bIns="0" rtlCol="0" anchor="ctr" anchorCtr="0">
            <a:noAutofit/>
          </a:bodyPr>
          <a:lstStyle/>
          <a:p>
            <a:pPr algn="ctr" rtl="0"/>
            <a:r>
              <a:rPr lang="lv-lv" b="1">
                <a:solidFill>
                  <a:schemeClr val="bg1"/>
                </a:solidFill>
              </a:rPr>
              <a:t>Ieguldīt zaļā, digitālā un noturīgā Eiropā</a:t>
            </a:r>
            <a:endParaRPr lang="pl-PL" b="1" dirty="0">
              <a:solidFill>
                <a:schemeClr val="bg1"/>
              </a:solidFill>
            </a:endParaRPr>
          </a:p>
        </p:txBody>
      </p:sp>
      <p:sp>
        <p:nvSpPr>
          <p:cNvPr id="8" name="pole tekstowe 7">
            <a:extLst>
              <a:ext uri="{FF2B5EF4-FFF2-40B4-BE49-F238E27FC236}">
                <a16:creationId xmlns:a16="http://schemas.microsoft.com/office/drawing/2014/main" id="{D78252EC-1D51-4418-AC82-9179FE803CD9}"/>
              </a:ext>
            </a:extLst>
          </p:cNvPr>
          <p:cNvSpPr txBox="1"/>
          <p:nvPr/>
        </p:nvSpPr>
        <p:spPr>
          <a:xfrm>
            <a:off x="1300162" y="2473484"/>
            <a:ext cx="1509713" cy="650716"/>
          </a:xfrm>
          <a:prstGeom prst="rect">
            <a:avLst/>
          </a:prstGeom>
          <a:solidFill>
            <a:srgbClr val="93C5B9"/>
          </a:solidFill>
        </p:spPr>
        <p:txBody>
          <a:bodyPr wrap="square" lIns="0" tIns="0" rIns="0" bIns="0" rtlCol="0" anchor="ctr" anchorCtr="0">
            <a:noAutofit/>
          </a:bodyPr>
          <a:lstStyle/>
          <a:p>
            <a:pPr rtl="0"/>
            <a:r>
              <a:rPr lang="lv-lv" sz="1600" b="1">
                <a:solidFill>
                  <a:schemeClr val="bg1"/>
                </a:solidFill>
              </a:rPr>
              <a:t>Palīdzēt dalībvalstīm atgūties</a:t>
            </a:r>
            <a:endParaRPr lang="pl-PL" sz="1600" b="1" dirty="0">
              <a:solidFill>
                <a:schemeClr val="bg1"/>
              </a:solidFill>
            </a:endParaRPr>
          </a:p>
        </p:txBody>
      </p:sp>
      <p:sp>
        <p:nvSpPr>
          <p:cNvPr id="9" name="pole tekstowe 8">
            <a:extLst>
              <a:ext uri="{FF2B5EF4-FFF2-40B4-BE49-F238E27FC236}">
                <a16:creationId xmlns:a16="http://schemas.microsoft.com/office/drawing/2014/main" id="{475D6CF1-94C9-4974-BB4F-D965259CF450}"/>
              </a:ext>
            </a:extLst>
          </p:cNvPr>
          <p:cNvSpPr txBox="1"/>
          <p:nvPr/>
        </p:nvSpPr>
        <p:spPr>
          <a:xfrm>
            <a:off x="1128712" y="3286126"/>
            <a:ext cx="3081338" cy="1266824"/>
          </a:xfrm>
          <a:prstGeom prst="rect">
            <a:avLst/>
          </a:prstGeom>
          <a:solidFill>
            <a:srgbClr val="F6FAF9"/>
          </a:solidFill>
        </p:spPr>
        <p:txBody>
          <a:bodyPr wrap="square" lIns="0" tIns="0" rIns="0" bIns="0" rtlCol="0" anchor="t" anchorCtr="0">
            <a:noAutofit/>
          </a:bodyPr>
          <a:lstStyle/>
          <a:p>
            <a:pPr marL="171450" indent="-171450" rtl="0">
              <a:buFont typeface="Wingdings" panose="05000000000000000000" pitchFamily="2" charset="2"/>
              <a:buChar char="§"/>
            </a:pPr>
            <a:r>
              <a:rPr lang="lv-lv" sz="1300">
                <a:solidFill>
                  <a:schemeClr val="accent1">
                    <a:lumMod val="75000"/>
                  </a:schemeClr>
                </a:solidFill>
              </a:rPr>
              <a:t>Atveseļošanas un noturības mehānisms </a:t>
            </a:r>
            <a:endParaRPr lang="pl-PL" sz="1300" dirty="0">
              <a:solidFill>
                <a:schemeClr val="accent1">
                  <a:lumMod val="75000"/>
                </a:schemeClr>
              </a:solidFill>
            </a:endParaRPr>
          </a:p>
          <a:p>
            <a:pPr marL="171450" indent="-171450" rtl="0">
              <a:buFont typeface="Wingdings" panose="05000000000000000000" pitchFamily="2" charset="2"/>
              <a:buChar char="§"/>
            </a:pPr>
            <a:r>
              <a:rPr lang="lv-lv" sz="1300">
                <a:solidFill>
                  <a:schemeClr val="accent1">
                    <a:lumMod val="75000"/>
                  </a:schemeClr>
                </a:solidFill>
              </a:rPr>
              <a:t>Atveseļošanas palīdzība kohēzijai un Eiropas teritorijām — REACT-EU Pastiprinātas Lauku attīstības programmas</a:t>
            </a:r>
            <a:endParaRPr lang="pl-PL" sz="1300" dirty="0">
              <a:solidFill>
                <a:schemeClr val="accent1">
                  <a:lumMod val="75000"/>
                </a:schemeClr>
              </a:solidFill>
            </a:endParaRPr>
          </a:p>
          <a:p>
            <a:pPr marL="171450" indent="-171450" rtl="0">
              <a:buFont typeface="Wingdings" panose="05000000000000000000" pitchFamily="2" charset="2"/>
              <a:buChar char="§"/>
            </a:pPr>
            <a:r>
              <a:rPr lang="lv-lv" sz="1300">
                <a:solidFill>
                  <a:schemeClr val="accent1">
                    <a:lumMod val="75000"/>
                  </a:schemeClr>
                </a:solidFill>
              </a:rPr>
              <a:t>Pastiprināts Taisnīgas pārkārtošanās mehānisms</a:t>
            </a:r>
            <a:endParaRPr lang="pl-PL" sz="1300" dirty="0">
              <a:solidFill>
                <a:schemeClr val="accent1">
                  <a:lumMod val="75000"/>
                </a:schemeClr>
              </a:solidFill>
            </a:endParaRPr>
          </a:p>
        </p:txBody>
      </p:sp>
      <p:sp>
        <p:nvSpPr>
          <p:cNvPr id="10" name="pole tekstowe 9">
            <a:extLst>
              <a:ext uri="{FF2B5EF4-FFF2-40B4-BE49-F238E27FC236}">
                <a16:creationId xmlns:a16="http://schemas.microsoft.com/office/drawing/2014/main" id="{BB8E4C9C-81CA-437D-A512-1A7A6A81232C}"/>
              </a:ext>
            </a:extLst>
          </p:cNvPr>
          <p:cNvSpPr txBox="1"/>
          <p:nvPr/>
        </p:nvSpPr>
        <p:spPr>
          <a:xfrm>
            <a:off x="8255793" y="3286126"/>
            <a:ext cx="3081338" cy="1266824"/>
          </a:xfrm>
          <a:prstGeom prst="rect">
            <a:avLst/>
          </a:prstGeom>
          <a:solidFill>
            <a:schemeClr val="bg1"/>
          </a:solidFill>
        </p:spPr>
        <p:txBody>
          <a:bodyPr wrap="square" lIns="0" tIns="0" rIns="0" bIns="0" rtlCol="0" anchor="t" anchorCtr="0">
            <a:noAutofit/>
          </a:bodyPr>
          <a:lstStyle/>
          <a:p>
            <a:pPr marL="171450" indent="-171450" rtl="0">
              <a:buFont typeface="Wingdings" panose="05000000000000000000" pitchFamily="2" charset="2"/>
              <a:buChar char="§"/>
            </a:pPr>
            <a:r>
              <a:rPr lang="lv-lv" sz="1300">
                <a:solidFill>
                  <a:schemeClr val="accent1">
                    <a:lumMod val="75000"/>
                  </a:schemeClr>
                </a:solidFill>
              </a:rPr>
              <a:t>Jauna veselības aizsardzības programma </a:t>
            </a:r>
            <a:endParaRPr lang="pl-PL" sz="1300" dirty="0">
              <a:solidFill>
                <a:schemeClr val="accent1">
                  <a:lumMod val="75000"/>
                </a:schemeClr>
              </a:solidFill>
            </a:endParaRPr>
          </a:p>
          <a:p>
            <a:pPr marL="171450" indent="-171450" rtl="0">
              <a:buFont typeface="Wingdings" panose="05000000000000000000" pitchFamily="2" charset="2"/>
              <a:buChar char="§"/>
            </a:pPr>
            <a:r>
              <a:rPr lang="lv-lv" sz="1300">
                <a:solidFill>
                  <a:schemeClr val="accent1">
                    <a:lumMod val="75000"/>
                  </a:schemeClr>
                </a:solidFill>
              </a:rPr>
              <a:t>Pastiprināta rescEU </a:t>
            </a:r>
            <a:endParaRPr lang="pl-PL" sz="1300" dirty="0">
              <a:solidFill>
                <a:schemeClr val="accent1">
                  <a:lumMod val="75000"/>
                </a:schemeClr>
              </a:solidFill>
            </a:endParaRPr>
          </a:p>
          <a:p>
            <a:pPr marL="171450" indent="-171450" rtl="0">
              <a:buFont typeface="Wingdings" panose="05000000000000000000" pitchFamily="2" charset="2"/>
              <a:buChar char="§"/>
            </a:pPr>
            <a:r>
              <a:rPr lang="lv-lv" sz="1300">
                <a:solidFill>
                  <a:schemeClr val="accent1">
                    <a:lumMod val="75000"/>
                  </a:schemeClr>
                </a:solidFill>
              </a:rPr>
              <a:t>Pastiprinātas programmas pētniecībai, inovācija un ārējai darbībai</a:t>
            </a:r>
            <a:endParaRPr lang="pl-PL" sz="1300" dirty="0">
              <a:solidFill>
                <a:schemeClr val="accent1">
                  <a:lumMod val="75000"/>
                </a:schemeClr>
              </a:solidFill>
            </a:endParaRPr>
          </a:p>
        </p:txBody>
      </p:sp>
      <p:sp>
        <p:nvSpPr>
          <p:cNvPr id="11" name="pole tekstowe 10">
            <a:extLst>
              <a:ext uri="{FF2B5EF4-FFF2-40B4-BE49-F238E27FC236}">
                <a16:creationId xmlns:a16="http://schemas.microsoft.com/office/drawing/2014/main" id="{CD7705F3-8B9F-43BD-A603-8CBA6CECA081}"/>
              </a:ext>
            </a:extLst>
          </p:cNvPr>
          <p:cNvSpPr txBox="1"/>
          <p:nvPr/>
        </p:nvSpPr>
        <p:spPr>
          <a:xfrm>
            <a:off x="4692252" y="3277285"/>
            <a:ext cx="3081338" cy="1266824"/>
          </a:xfrm>
          <a:prstGeom prst="rect">
            <a:avLst/>
          </a:prstGeom>
          <a:solidFill>
            <a:schemeClr val="bg1"/>
          </a:solidFill>
        </p:spPr>
        <p:txBody>
          <a:bodyPr wrap="square" lIns="0" tIns="0" rIns="0" bIns="0" rtlCol="0" anchor="t" anchorCtr="0">
            <a:noAutofit/>
          </a:bodyPr>
          <a:lstStyle/>
          <a:p>
            <a:pPr marL="171450" indent="-171450" rtl="0">
              <a:buFont typeface="Wingdings" panose="05000000000000000000" pitchFamily="2" charset="2"/>
              <a:buChar char="§"/>
            </a:pPr>
            <a:r>
              <a:rPr lang="lv-lv" sz="1300">
                <a:solidFill>
                  <a:schemeClr val="accent1">
                    <a:lumMod val="75000"/>
                  </a:schemeClr>
                </a:solidFill>
              </a:rPr>
              <a:t>Maksātspējas atbalsta instruments</a:t>
            </a:r>
            <a:endParaRPr lang="pl-PL" sz="1300" dirty="0">
              <a:solidFill>
                <a:schemeClr val="accent1">
                  <a:lumMod val="75000"/>
                </a:schemeClr>
              </a:solidFill>
            </a:endParaRPr>
          </a:p>
          <a:p>
            <a:pPr marL="171450" indent="-171450" rtl="0">
              <a:buFont typeface="Wingdings" panose="05000000000000000000" pitchFamily="2" charset="2"/>
              <a:buChar char="§"/>
            </a:pPr>
            <a:r>
              <a:rPr lang="lv-lv" sz="1300">
                <a:solidFill>
                  <a:schemeClr val="accent1">
                    <a:lumMod val="75000"/>
                  </a:schemeClr>
                </a:solidFill>
              </a:rPr>
              <a:t>Stratēģisko investīciju mehānisms </a:t>
            </a:r>
            <a:endParaRPr lang="pl-PL" sz="1300" dirty="0">
              <a:solidFill>
                <a:schemeClr val="accent1">
                  <a:lumMod val="75000"/>
                </a:schemeClr>
              </a:solidFill>
            </a:endParaRPr>
          </a:p>
          <a:p>
            <a:pPr marL="171450" indent="-171450" rtl="0">
              <a:buFont typeface="Wingdings" panose="05000000000000000000" pitchFamily="2" charset="2"/>
              <a:buChar char="§"/>
            </a:pPr>
            <a:r>
              <a:rPr lang="lv-lv" sz="1300">
                <a:solidFill>
                  <a:schemeClr val="accent1">
                    <a:lumMod val="75000"/>
                  </a:schemeClr>
                </a:solidFill>
              </a:rPr>
              <a:t>Stiprināta programma InvestEU</a:t>
            </a:r>
            <a:endParaRPr lang="pl-PL" sz="1300" dirty="0">
              <a:solidFill>
                <a:schemeClr val="accent1">
                  <a:lumMod val="75000"/>
                </a:schemeClr>
              </a:solidFill>
            </a:endParaRPr>
          </a:p>
        </p:txBody>
      </p:sp>
      <p:sp>
        <p:nvSpPr>
          <p:cNvPr id="12" name="pole tekstowe 11">
            <a:extLst>
              <a:ext uri="{FF2B5EF4-FFF2-40B4-BE49-F238E27FC236}">
                <a16:creationId xmlns:a16="http://schemas.microsoft.com/office/drawing/2014/main" id="{BE8F1029-72D4-4E12-9C28-17A02FFBF55F}"/>
              </a:ext>
            </a:extLst>
          </p:cNvPr>
          <p:cNvSpPr txBox="1"/>
          <p:nvPr/>
        </p:nvSpPr>
        <p:spPr>
          <a:xfrm>
            <a:off x="1300162" y="4834461"/>
            <a:ext cx="2643188" cy="175689"/>
          </a:xfrm>
          <a:prstGeom prst="rect">
            <a:avLst/>
          </a:prstGeom>
          <a:solidFill>
            <a:srgbClr val="E9F3F1"/>
          </a:solidFill>
        </p:spPr>
        <p:txBody>
          <a:bodyPr wrap="square" lIns="0" tIns="0" rIns="0" bIns="0" rtlCol="0" anchor="t" anchorCtr="0">
            <a:noAutofit/>
          </a:bodyPr>
          <a:lstStyle/>
          <a:p>
            <a:pPr rtl="0"/>
            <a:r>
              <a:rPr lang="lv-lv" sz="1200" b="1">
                <a:solidFill>
                  <a:srgbClr val="F38054"/>
                </a:solidFill>
              </a:rPr>
              <a:t>Eiropas pusgada ietvaros</a:t>
            </a:r>
            <a:endParaRPr lang="pl-PL" sz="1200" b="1" dirty="0">
              <a:solidFill>
                <a:srgbClr val="F38054"/>
              </a:solidFill>
            </a:endParaRPr>
          </a:p>
        </p:txBody>
      </p:sp>
      <p:sp>
        <p:nvSpPr>
          <p:cNvPr id="13" name="pole tekstowe 12">
            <a:extLst>
              <a:ext uri="{FF2B5EF4-FFF2-40B4-BE49-F238E27FC236}">
                <a16:creationId xmlns:a16="http://schemas.microsoft.com/office/drawing/2014/main" id="{4F8873FD-A310-48B9-8CFD-8D410EBE8E22}"/>
              </a:ext>
            </a:extLst>
          </p:cNvPr>
          <p:cNvSpPr txBox="1"/>
          <p:nvPr/>
        </p:nvSpPr>
        <p:spPr>
          <a:xfrm>
            <a:off x="1269206" y="5045895"/>
            <a:ext cx="2674144" cy="535755"/>
          </a:xfrm>
          <a:prstGeom prst="rect">
            <a:avLst/>
          </a:prstGeom>
          <a:solidFill>
            <a:srgbClr val="E9F3F1"/>
          </a:solidFill>
        </p:spPr>
        <p:txBody>
          <a:bodyPr wrap="square" lIns="0" tIns="0" rIns="0" bIns="0" rtlCol="0" anchor="t" anchorCtr="0">
            <a:noAutofit/>
          </a:bodyPr>
          <a:lstStyle/>
          <a:p>
            <a:pPr marL="171450" indent="-171450" rtl="0">
              <a:buFont typeface="Wingdings" panose="05000000000000000000" pitchFamily="2" charset="2"/>
              <a:buChar char="§"/>
            </a:pPr>
            <a:r>
              <a:rPr lang="lv-lv" sz="1100">
                <a:solidFill>
                  <a:schemeClr val="accent1">
                    <a:lumMod val="75000"/>
                  </a:schemeClr>
                </a:solidFill>
              </a:rPr>
              <a:t>Atbalsts ieguldījumiem un reformām</a:t>
            </a:r>
            <a:endParaRPr lang="pl-PL" sz="1100" dirty="0">
              <a:solidFill>
                <a:schemeClr val="accent1">
                  <a:lumMod val="75000"/>
                </a:schemeClr>
              </a:solidFill>
            </a:endParaRPr>
          </a:p>
          <a:p>
            <a:pPr marL="171450" indent="-171450" rtl="0">
              <a:buFont typeface="Wingdings" panose="05000000000000000000" pitchFamily="2" charset="2"/>
              <a:buChar char="§"/>
            </a:pPr>
            <a:r>
              <a:rPr lang="lv-lv" sz="1100">
                <a:solidFill>
                  <a:schemeClr val="accent1">
                    <a:lumMod val="75000"/>
                  </a:schemeClr>
                </a:solidFill>
              </a:rPr>
              <a:t> Atbalsts taisnīgam pārkārtošanās procesam</a:t>
            </a:r>
            <a:endParaRPr lang="pl-PL" sz="1100" dirty="0">
              <a:solidFill>
                <a:schemeClr val="accent1">
                  <a:lumMod val="75000"/>
                </a:schemeClr>
              </a:solidFill>
            </a:endParaRPr>
          </a:p>
        </p:txBody>
      </p:sp>
      <p:sp>
        <p:nvSpPr>
          <p:cNvPr id="14" name="pole tekstowe 13">
            <a:extLst>
              <a:ext uri="{FF2B5EF4-FFF2-40B4-BE49-F238E27FC236}">
                <a16:creationId xmlns:a16="http://schemas.microsoft.com/office/drawing/2014/main" id="{FDB787DE-890D-46E3-AF83-94DCAD83F666}"/>
              </a:ext>
            </a:extLst>
          </p:cNvPr>
          <p:cNvSpPr txBox="1"/>
          <p:nvPr/>
        </p:nvSpPr>
        <p:spPr>
          <a:xfrm>
            <a:off x="4692252" y="5010150"/>
            <a:ext cx="2894410" cy="864169"/>
          </a:xfrm>
          <a:prstGeom prst="rect">
            <a:avLst/>
          </a:prstGeom>
          <a:solidFill>
            <a:srgbClr val="FFF2CF"/>
          </a:solidFill>
        </p:spPr>
        <p:txBody>
          <a:bodyPr wrap="square" lIns="0" tIns="0" rIns="0" bIns="0" rtlCol="0" anchor="t" anchorCtr="0">
            <a:noAutofit/>
          </a:bodyPr>
          <a:lstStyle/>
          <a:p>
            <a:pPr marL="171450" indent="-171450" rtl="0">
              <a:buFont typeface="Wingdings" panose="05000000000000000000" pitchFamily="2" charset="2"/>
              <a:buChar char="§"/>
            </a:pPr>
            <a:r>
              <a:rPr lang="lv-lv" sz="1100">
                <a:solidFill>
                  <a:schemeClr val="accent1">
                    <a:lumMod val="75000"/>
                  </a:schemeClr>
                </a:solidFill>
              </a:rPr>
              <a:t>Atbalsts galvenajām nozarēm un tehnoloģijām</a:t>
            </a:r>
          </a:p>
          <a:p>
            <a:pPr marL="171450" indent="-171450" rtl="0">
              <a:buFont typeface="Wingdings" panose="05000000000000000000" pitchFamily="2" charset="2"/>
              <a:buChar char="§"/>
            </a:pPr>
            <a:r>
              <a:rPr lang="lv-lv" sz="1100">
                <a:solidFill>
                  <a:schemeClr val="accent1">
                    <a:lumMod val="75000"/>
                  </a:schemeClr>
                </a:solidFill>
              </a:rPr>
              <a:t>Ieguldījumi galvenajās vērtību ķēdēs </a:t>
            </a:r>
            <a:endParaRPr lang="pl-PL" sz="1100" dirty="0">
              <a:solidFill>
                <a:schemeClr val="accent1">
                  <a:lumMod val="75000"/>
                </a:schemeClr>
              </a:solidFill>
            </a:endParaRPr>
          </a:p>
          <a:p>
            <a:pPr marL="171450" indent="-171450" rtl="0">
              <a:buFont typeface="Wingdings" panose="05000000000000000000" pitchFamily="2" charset="2"/>
              <a:buChar char="§"/>
            </a:pPr>
            <a:r>
              <a:rPr lang="lv-lv" sz="1100">
                <a:solidFill>
                  <a:schemeClr val="accent1">
                    <a:lumMod val="75000"/>
                  </a:schemeClr>
                </a:solidFill>
              </a:rPr>
              <a:t>Maksātspējas atbalsts dzīvotspējīgiem uzņēmumiem</a:t>
            </a:r>
            <a:endParaRPr lang="pl-PL" sz="1100" dirty="0">
              <a:solidFill>
                <a:schemeClr val="accent1">
                  <a:lumMod val="75000"/>
                </a:schemeClr>
              </a:solidFill>
            </a:endParaRPr>
          </a:p>
        </p:txBody>
      </p:sp>
      <p:sp>
        <p:nvSpPr>
          <p:cNvPr id="15" name="pole tekstowe 14">
            <a:extLst>
              <a:ext uri="{FF2B5EF4-FFF2-40B4-BE49-F238E27FC236}">
                <a16:creationId xmlns:a16="http://schemas.microsoft.com/office/drawing/2014/main" id="{487FCA5B-3DE5-4091-9894-CBDEC7D0693B}"/>
              </a:ext>
            </a:extLst>
          </p:cNvPr>
          <p:cNvSpPr txBox="1"/>
          <p:nvPr/>
        </p:nvSpPr>
        <p:spPr>
          <a:xfrm>
            <a:off x="8436768" y="5045895"/>
            <a:ext cx="2643188" cy="864169"/>
          </a:xfrm>
          <a:prstGeom prst="rect">
            <a:avLst/>
          </a:prstGeom>
          <a:solidFill>
            <a:srgbClr val="DFE1EE"/>
          </a:solidFill>
        </p:spPr>
        <p:txBody>
          <a:bodyPr wrap="square" lIns="0" tIns="0" rIns="0" bIns="0" rtlCol="0" anchor="t" anchorCtr="0">
            <a:noAutofit/>
          </a:bodyPr>
          <a:lstStyle/>
          <a:p>
            <a:pPr marL="171450" indent="-171450" rtl="0">
              <a:buFont typeface="Wingdings" panose="05000000000000000000" pitchFamily="2" charset="2"/>
              <a:buChar char="§"/>
            </a:pPr>
            <a:r>
              <a:rPr lang="lv-lv" sz="1100">
                <a:solidFill>
                  <a:schemeClr val="accent1">
                    <a:lumMod val="75000"/>
                  </a:schemeClr>
                </a:solidFill>
              </a:rPr>
              <a:t>Atbalsts galvenajām turpmāko krīžu programmām</a:t>
            </a:r>
          </a:p>
          <a:p>
            <a:pPr marL="171450" indent="-171450" rtl="0">
              <a:buFont typeface="Wingdings" panose="05000000000000000000" pitchFamily="2" charset="2"/>
              <a:buChar char="§"/>
            </a:pPr>
            <a:r>
              <a:rPr lang="lv-lv" sz="1100">
                <a:solidFill>
                  <a:schemeClr val="accent1">
                    <a:lumMod val="75000"/>
                  </a:schemeClr>
                </a:solidFill>
              </a:rPr>
              <a:t>Atbalsts globālajiem partneriem</a:t>
            </a:r>
            <a:endParaRPr lang="pl-PL" sz="1100" dirty="0">
              <a:solidFill>
                <a:schemeClr val="accent1">
                  <a:lumMod val="75000"/>
                </a:schemeClr>
              </a:solidFill>
            </a:endParaRPr>
          </a:p>
        </p:txBody>
      </p:sp>
      <p:sp>
        <p:nvSpPr>
          <p:cNvPr id="16" name="pole tekstowe 15">
            <a:extLst>
              <a:ext uri="{FF2B5EF4-FFF2-40B4-BE49-F238E27FC236}">
                <a16:creationId xmlns:a16="http://schemas.microsoft.com/office/drawing/2014/main" id="{44E251AE-FE1E-406C-BCA0-73252C17A6B6}"/>
              </a:ext>
            </a:extLst>
          </p:cNvPr>
          <p:cNvSpPr txBox="1"/>
          <p:nvPr/>
        </p:nvSpPr>
        <p:spPr>
          <a:xfrm>
            <a:off x="4692252" y="2462205"/>
            <a:ext cx="2476501" cy="687692"/>
          </a:xfrm>
          <a:prstGeom prst="rect">
            <a:avLst/>
          </a:prstGeom>
          <a:solidFill>
            <a:srgbClr val="FEC00F"/>
          </a:solidFill>
        </p:spPr>
        <p:txBody>
          <a:bodyPr wrap="square" lIns="0" tIns="0" rIns="0" bIns="0" rtlCol="0" anchor="ctr" anchorCtr="0">
            <a:noAutofit/>
          </a:bodyPr>
          <a:lstStyle/>
          <a:p>
            <a:pPr rtl="0"/>
            <a:r>
              <a:rPr lang="lv-lv" sz="1600" b="1">
                <a:solidFill>
                  <a:schemeClr val="bg1"/>
                </a:solidFill>
              </a:rPr>
              <a:t>Stimulēt ekonomiku un palīdzēt piesaistīt privātos ieguldījumus</a:t>
            </a:r>
            <a:endParaRPr lang="pl-PL" sz="1600" b="1" dirty="0">
              <a:solidFill>
                <a:schemeClr val="bg1"/>
              </a:solidFill>
            </a:endParaRPr>
          </a:p>
        </p:txBody>
      </p:sp>
      <p:sp>
        <p:nvSpPr>
          <p:cNvPr id="17" name="pole tekstowe 16">
            <a:extLst>
              <a:ext uri="{FF2B5EF4-FFF2-40B4-BE49-F238E27FC236}">
                <a16:creationId xmlns:a16="http://schemas.microsoft.com/office/drawing/2014/main" id="{7608457F-4519-4289-9D30-091BCE011449}"/>
              </a:ext>
            </a:extLst>
          </p:cNvPr>
          <p:cNvSpPr txBox="1"/>
          <p:nvPr/>
        </p:nvSpPr>
        <p:spPr>
          <a:xfrm>
            <a:off x="8436768" y="2436508"/>
            <a:ext cx="1583534" cy="687692"/>
          </a:xfrm>
          <a:prstGeom prst="rect">
            <a:avLst/>
          </a:prstGeom>
          <a:solidFill>
            <a:srgbClr val="4C4B9A"/>
          </a:solidFill>
        </p:spPr>
        <p:txBody>
          <a:bodyPr wrap="square" lIns="0" tIns="0" rIns="0" bIns="0" rtlCol="0" anchor="ctr" anchorCtr="0">
            <a:noAutofit/>
          </a:bodyPr>
          <a:lstStyle/>
          <a:p>
            <a:pPr rtl="0"/>
            <a:r>
              <a:rPr lang="lv-lv" sz="1600" b="1">
                <a:solidFill>
                  <a:schemeClr val="bg1"/>
                </a:solidFill>
              </a:rPr>
              <a:t>Gūt mācības no krīzes</a:t>
            </a:r>
            <a:endParaRPr lang="pl-PL" sz="1600" b="1" dirty="0">
              <a:solidFill>
                <a:schemeClr val="bg1"/>
              </a:solidFill>
            </a:endParaRPr>
          </a:p>
        </p:txBody>
      </p:sp>
    </p:spTree>
    <p:extLst>
      <p:ext uri="{BB962C8B-B14F-4D97-AF65-F5344CB8AC3E}">
        <p14:creationId xmlns:p14="http://schemas.microsoft.com/office/powerpoint/2010/main" val="3225272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lv-lv"/>
              <a:t>ES IZDEVUMI 2021.–2027. gadam (ko pieņēmusi Padome 2020. gada jūlijā)</a:t>
            </a:r>
            <a:endParaRPr lang="es-ES" dirty="0"/>
          </a:p>
        </p:txBody>
      </p:sp>
      <p:graphicFrame>
        <p:nvGraphicFramePr>
          <p:cNvPr id="11" name="Marcador de contenido 10"/>
          <p:cNvGraphicFramePr>
            <a:graphicFrameLocks noGrp="1"/>
          </p:cNvGraphicFramePr>
          <p:nvPr>
            <p:ph idx="1"/>
            <p:extLst>
              <p:ext uri="{D42A27DB-BD31-4B8C-83A1-F6EECF244321}">
                <p14:modId xmlns:p14="http://schemas.microsoft.com/office/powerpoint/2010/main" val="2855573454"/>
              </p:ext>
            </p:extLst>
          </p:nvPr>
        </p:nvGraphicFramePr>
        <p:xfrm>
          <a:off x="687388" y="1905000"/>
          <a:ext cx="9967912"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3" name="Dia számának helye 2">
            <a:extLst>
              <a:ext uri="{FF2B5EF4-FFF2-40B4-BE49-F238E27FC236}">
                <a16:creationId xmlns:a16="http://schemas.microsoft.com/office/drawing/2014/main" id="{8DF61E81-6ACC-4045-B485-1C9808B1C205}"/>
              </a:ext>
            </a:extLst>
          </p:cNvPr>
          <p:cNvSpPr>
            <a:spLocks noGrp="1"/>
          </p:cNvSpPr>
          <p:nvPr>
            <p:ph type="sldNum" sz="quarter" idx="12"/>
          </p:nvPr>
        </p:nvSpPr>
        <p:spPr/>
        <p:txBody>
          <a:bodyPr rtlCol="0"/>
          <a:lstStyle/>
          <a:p>
            <a:pPr rtl="0"/>
            <a:fld id="{6113E31D-E2AB-40D1-8B51-AFA5AFEF393A}" type="slidenum">
              <a:rPr lang="en-US" smtClean="0"/>
              <a:t>24</a:t>
            </a:fld>
            <a:endParaRPr lang="en-US" dirty="0"/>
          </a:p>
        </p:txBody>
      </p:sp>
    </p:spTree>
    <p:extLst>
      <p:ext uri="{BB962C8B-B14F-4D97-AF65-F5344CB8AC3E}">
        <p14:creationId xmlns:p14="http://schemas.microsoft.com/office/powerpoint/2010/main" val="2662348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lv-lv"/>
              <a:t>ES izdevumu </a:t>
            </a:r>
            <a:r>
              <a:rPr lang="lv-lv">
                <a:solidFill>
                  <a:schemeClr val="tx1"/>
                </a:solidFill>
              </a:rPr>
              <a:t>sadalījums </a:t>
            </a:r>
            <a:r>
              <a:rPr lang="lv-lv"/>
              <a:t>2021.–2027. gadam</a:t>
            </a:r>
            <a:endParaRPr lang="es-ES" dirty="0"/>
          </a:p>
        </p:txBody>
      </p:sp>
      <p:sp>
        <p:nvSpPr>
          <p:cNvPr id="3" name="Subtítulo 2"/>
          <p:cNvSpPr>
            <a:spLocks noGrp="1"/>
          </p:cNvSpPr>
          <p:nvPr>
            <p:ph idx="1"/>
          </p:nvPr>
        </p:nvSpPr>
        <p:spPr/>
        <p:txBody>
          <a:bodyPr rtlCol="0">
            <a:normAutofit fontScale="85000" lnSpcReduction="20000"/>
          </a:bodyPr>
          <a:lstStyle/>
          <a:p>
            <a:pPr algn="l" rtl="0"/>
            <a:r>
              <a:rPr lang="lv-lv">
                <a:solidFill>
                  <a:schemeClr val="tx1"/>
                </a:solidFill>
                <a:latin typeface="+mn-lt"/>
              </a:rPr>
              <a:t>Izdevumu jomas un daži no instrumentiem bija šādi (bet ne tikai šādi):</a:t>
            </a:r>
          </a:p>
          <a:p>
            <a:pPr marL="342900" indent="-342900" algn="l" rtl="0">
              <a:buFont typeface="Arial" panose="020B0604020202020204" pitchFamily="34" charset="0"/>
              <a:buChar char="•"/>
            </a:pPr>
            <a:r>
              <a:rPr lang="lv-lv" b="1">
                <a:solidFill>
                  <a:schemeClr val="tx1"/>
                </a:solidFill>
                <a:latin typeface="+mn-lt"/>
              </a:rPr>
              <a:t>Vienotais tirgus, inovācija un digitālā joma </a:t>
            </a:r>
            <a:r>
              <a:rPr lang="lv-lv">
                <a:solidFill>
                  <a:schemeClr val="tx1"/>
                </a:solidFill>
                <a:latin typeface="+mn-lt"/>
              </a:rPr>
              <a:t>(“Apvārsnis Eiropa” / fonds InvestEU)</a:t>
            </a:r>
          </a:p>
          <a:p>
            <a:pPr marL="342900" indent="-342900" algn="l" rtl="0">
              <a:buFont typeface="Arial" panose="020B0604020202020204" pitchFamily="34" charset="0"/>
              <a:buChar char="•"/>
            </a:pPr>
            <a:r>
              <a:rPr lang="lv-lv" b="1">
                <a:solidFill>
                  <a:schemeClr val="tx1"/>
                </a:solidFill>
                <a:latin typeface="+mn-lt"/>
              </a:rPr>
              <a:t>Kohēzija, noturība un vērtības</a:t>
            </a:r>
            <a:r>
              <a:rPr lang="lv-lv">
                <a:solidFill>
                  <a:schemeClr val="tx1"/>
                </a:solidFill>
                <a:latin typeface="+mn-lt"/>
              </a:rPr>
              <a:t> (kohēzijas politikas fondi / Atveseļošanas un noturības mehānisms / Savienības civilās aizsardzības mehānisms / programma “ES – veselībai”)</a:t>
            </a:r>
          </a:p>
          <a:p>
            <a:pPr marL="342900" indent="-342900" algn="l" rtl="0">
              <a:buFont typeface="Arial" panose="020B0604020202020204" pitchFamily="34" charset="0"/>
              <a:buChar char="•"/>
            </a:pPr>
            <a:r>
              <a:rPr lang="lv-lv" b="1">
                <a:solidFill>
                  <a:schemeClr val="tx1"/>
                </a:solidFill>
                <a:latin typeface="+mn-lt"/>
              </a:rPr>
              <a:t>Dabas resursi un vide </a:t>
            </a:r>
            <a:r>
              <a:rPr lang="lv-lv">
                <a:solidFill>
                  <a:schemeClr val="tx1"/>
                </a:solidFill>
                <a:latin typeface="+mn-lt"/>
              </a:rPr>
              <a:t>(kopējā lauksaimniecības politika / Taisnīgas pārkārtošanās fonds)</a:t>
            </a:r>
          </a:p>
          <a:p>
            <a:pPr marL="342900" indent="-342900" algn="l" rtl="0">
              <a:buFont typeface="Arial" panose="020B0604020202020204" pitchFamily="34" charset="0"/>
              <a:buChar char="•"/>
            </a:pPr>
            <a:r>
              <a:rPr lang="lv-lv" b="1">
                <a:solidFill>
                  <a:schemeClr val="tx1"/>
                </a:solidFill>
                <a:latin typeface="+mn-lt"/>
              </a:rPr>
              <a:t>Migrācija un robežu pārvaldība</a:t>
            </a:r>
            <a:r>
              <a:rPr lang="lv-lv">
                <a:solidFill>
                  <a:schemeClr val="tx1"/>
                </a:solidFill>
                <a:latin typeface="+mn-lt"/>
              </a:rPr>
              <a:t> (Patvēruma, migrācijas un integrācijas fonds / Integrētās robežu pārvaldības fonds)</a:t>
            </a:r>
          </a:p>
          <a:p>
            <a:pPr marL="342900" indent="-342900" algn="l" rtl="0">
              <a:buFont typeface="Arial" panose="020B0604020202020204" pitchFamily="34" charset="0"/>
              <a:buChar char="•"/>
            </a:pPr>
            <a:r>
              <a:rPr lang="lv-lv" b="1">
                <a:solidFill>
                  <a:schemeClr val="tx1"/>
                </a:solidFill>
                <a:latin typeface="+mn-lt"/>
              </a:rPr>
              <a:t>Noturība, drošība un aizsardzība </a:t>
            </a:r>
            <a:r>
              <a:rPr lang="lv-lv">
                <a:solidFill>
                  <a:schemeClr val="tx1"/>
                </a:solidFill>
                <a:latin typeface="+mn-lt"/>
              </a:rPr>
              <a:t>(Eiropas Aizsardzības fonds / Iekšējās drošības fonds)</a:t>
            </a:r>
          </a:p>
          <a:p>
            <a:pPr marL="342900" indent="-342900" algn="l" rtl="0">
              <a:buFont typeface="Arial" panose="020B0604020202020204" pitchFamily="34" charset="0"/>
              <a:buChar char="•"/>
            </a:pPr>
            <a:r>
              <a:rPr lang="lv-lv" b="1">
                <a:solidFill>
                  <a:schemeClr val="tx1"/>
                </a:solidFill>
                <a:latin typeface="+mn-lt"/>
              </a:rPr>
              <a:t>Kaimiņattiecības un pasaule </a:t>
            </a:r>
            <a:r>
              <a:rPr lang="lv-lv">
                <a:solidFill>
                  <a:schemeClr val="tx1"/>
                </a:solidFill>
                <a:latin typeface="+mn-lt"/>
              </a:rPr>
              <a:t>(Kaimiņattiecību, attīstības sadarbības un starptautiskās sadarbības instruments “Eiropa pasaulē” / Humānās palīdzības instruments)</a:t>
            </a:r>
          </a:p>
          <a:p>
            <a:pPr marL="342900" indent="-342900" algn="l" rtl="0">
              <a:buFont typeface="Arial" panose="020B0604020202020204" pitchFamily="34" charset="0"/>
              <a:buChar char="•"/>
            </a:pPr>
            <a:r>
              <a:rPr lang="lv-lv" b="1">
                <a:solidFill>
                  <a:schemeClr val="tx1"/>
                </a:solidFill>
                <a:latin typeface="+mn-lt"/>
              </a:rPr>
              <a:t>Eiropas publiskā pārvalde</a:t>
            </a:r>
          </a:p>
          <a:p>
            <a:pPr algn="l" rtl="0"/>
            <a:endParaRPr lang="en-US" dirty="0">
              <a:solidFill>
                <a:schemeClr val="tx1"/>
              </a:solidFill>
              <a:latin typeface="+mn-lt"/>
            </a:endParaRPr>
          </a:p>
          <a:p>
            <a:pPr algn="l" rtl="0"/>
            <a:r>
              <a:rPr lang="lv-lv">
                <a:solidFill>
                  <a:schemeClr val="tx1"/>
                </a:solidFill>
                <a:latin typeface="+mn-lt"/>
              </a:rPr>
              <a:t>…. Šie ir izdevumi, kas ir jāaizsargā…bet vai tas ir viss?</a:t>
            </a:r>
          </a:p>
          <a:p>
            <a:pPr algn="l" rtl="0"/>
            <a:endParaRPr lang="es-ES_tradnl" dirty="0"/>
          </a:p>
          <a:p>
            <a:pPr marL="457200" indent="-457200" algn="l" rtl="0">
              <a:buAutoNum type="alphaUcParenR"/>
            </a:pPr>
            <a:endParaRPr lang="es-ES_tradnl" dirty="0"/>
          </a:p>
        </p:txBody>
      </p:sp>
      <p:sp>
        <p:nvSpPr>
          <p:cNvPr id="4" name="Dia számának helye 3">
            <a:extLst>
              <a:ext uri="{FF2B5EF4-FFF2-40B4-BE49-F238E27FC236}">
                <a16:creationId xmlns:a16="http://schemas.microsoft.com/office/drawing/2014/main" id="{458F1CAC-43F2-4A9B-BFD2-6B291C75A40C}"/>
              </a:ext>
            </a:extLst>
          </p:cNvPr>
          <p:cNvSpPr>
            <a:spLocks noGrp="1"/>
          </p:cNvSpPr>
          <p:nvPr>
            <p:ph type="sldNum" sz="quarter" idx="12"/>
          </p:nvPr>
        </p:nvSpPr>
        <p:spPr/>
        <p:txBody>
          <a:bodyPr rtlCol="0"/>
          <a:lstStyle/>
          <a:p>
            <a:pPr rtl="0"/>
            <a:fld id="{6113E31D-E2AB-40D1-8B51-AFA5AFEF393A}" type="slidenum">
              <a:rPr lang="en-US" smtClean="0"/>
              <a:t>25</a:t>
            </a:fld>
            <a:endParaRPr lang="en-US" dirty="0"/>
          </a:p>
        </p:txBody>
      </p:sp>
    </p:spTree>
    <p:extLst>
      <p:ext uri="{BB962C8B-B14F-4D97-AF65-F5344CB8AC3E}">
        <p14:creationId xmlns:p14="http://schemas.microsoft.com/office/powerpoint/2010/main" val="1351463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ACE9CE7-0959-458C-8FDA-2F4F590F2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49" y="233212"/>
            <a:ext cx="3879389" cy="5938988"/>
          </a:xfrm>
          <a:prstGeom prst="rect">
            <a:avLst/>
          </a:prstGeom>
        </p:spPr>
      </p:pic>
      <p:sp>
        <p:nvSpPr>
          <p:cNvPr id="2" name="Dia számának helye 1">
            <a:extLst>
              <a:ext uri="{FF2B5EF4-FFF2-40B4-BE49-F238E27FC236}">
                <a16:creationId xmlns:a16="http://schemas.microsoft.com/office/drawing/2014/main" id="{93DC2626-AEBA-4662-AD02-4F2EBBD7D28D}"/>
              </a:ext>
            </a:extLst>
          </p:cNvPr>
          <p:cNvSpPr>
            <a:spLocks noGrp="1"/>
          </p:cNvSpPr>
          <p:nvPr>
            <p:ph type="sldNum" sz="quarter" idx="12"/>
          </p:nvPr>
        </p:nvSpPr>
        <p:spPr/>
        <p:txBody>
          <a:bodyPr rtlCol="0"/>
          <a:lstStyle/>
          <a:p>
            <a:pPr rtl="0"/>
            <a:fld id="{6113E31D-E2AB-40D1-8B51-AFA5AFEF393A}" type="slidenum">
              <a:rPr lang="en-US" b="1" smtClean="0">
                <a:solidFill>
                  <a:srgbClr val="213454"/>
                </a:solidFill>
              </a:rPr>
              <a:t>26</a:t>
            </a:fld>
            <a:endParaRPr lang="en-US" b="1" dirty="0">
              <a:solidFill>
                <a:srgbClr val="213454"/>
              </a:solidFill>
            </a:endParaRPr>
          </a:p>
        </p:txBody>
      </p:sp>
      <p:sp>
        <p:nvSpPr>
          <p:cNvPr id="3" name="pole tekstowe 2">
            <a:extLst>
              <a:ext uri="{FF2B5EF4-FFF2-40B4-BE49-F238E27FC236}">
                <a16:creationId xmlns:a16="http://schemas.microsoft.com/office/drawing/2014/main" id="{CF0E0812-A9A1-4C94-A1F1-C492BB0CF5D6}"/>
              </a:ext>
            </a:extLst>
          </p:cNvPr>
          <p:cNvSpPr txBox="1"/>
          <p:nvPr/>
        </p:nvSpPr>
        <p:spPr>
          <a:xfrm>
            <a:off x="889000" y="347246"/>
            <a:ext cx="1612900" cy="338554"/>
          </a:xfrm>
          <a:prstGeom prst="rect">
            <a:avLst/>
          </a:prstGeom>
          <a:solidFill>
            <a:srgbClr val="FEFBEA"/>
          </a:solidFill>
        </p:spPr>
        <p:txBody>
          <a:bodyPr wrap="square" lIns="0" tIns="0" rIns="0" bIns="0" rtlCol="0">
            <a:spAutoFit/>
          </a:bodyPr>
          <a:lstStyle/>
          <a:p>
            <a:pPr rtl="0"/>
            <a:r>
              <a:rPr lang="lv-lv" sz="1100" b="1">
                <a:solidFill>
                  <a:srgbClr val="213454"/>
                </a:solidFill>
              </a:rPr>
              <a:t>ES izdevumu sadalījums 2021.–2027. gadam</a:t>
            </a:r>
            <a:endParaRPr lang="pl-PL" sz="1100" b="1" dirty="0">
              <a:solidFill>
                <a:srgbClr val="213454"/>
              </a:solidFill>
            </a:endParaRPr>
          </a:p>
        </p:txBody>
      </p:sp>
      <p:sp>
        <p:nvSpPr>
          <p:cNvPr id="7" name="pole tekstowe 6">
            <a:extLst>
              <a:ext uri="{FF2B5EF4-FFF2-40B4-BE49-F238E27FC236}">
                <a16:creationId xmlns:a16="http://schemas.microsoft.com/office/drawing/2014/main" id="{ED1605B1-D96C-4043-BDE8-F6AF4009FB92}"/>
              </a:ext>
            </a:extLst>
          </p:cNvPr>
          <p:cNvSpPr txBox="1"/>
          <p:nvPr/>
        </p:nvSpPr>
        <p:spPr>
          <a:xfrm>
            <a:off x="889000" y="797830"/>
            <a:ext cx="1612900" cy="138499"/>
          </a:xfrm>
          <a:prstGeom prst="rect">
            <a:avLst/>
          </a:prstGeom>
          <a:solidFill>
            <a:srgbClr val="FEFBEA"/>
          </a:solidFill>
        </p:spPr>
        <p:txBody>
          <a:bodyPr wrap="square" lIns="0" tIns="0" rIns="0" bIns="0" rtlCol="0">
            <a:spAutoFit/>
          </a:bodyPr>
          <a:lstStyle/>
          <a:p>
            <a:pPr rtl="0"/>
            <a:r>
              <a:rPr lang="lv-lv" sz="900">
                <a:solidFill>
                  <a:srgbClr val="213454"/>
                </a:solidFill>
              </a:rPr>
              <a:t>miljardos EUR, 2018. gada cenas</a:t>
            </a:r>
            <a:endParaRPr lang="pl-PL" sz="900" dirty="0">
              <a:solidFill>
                <a:srgbClr val="213454"/>
              </a:solidFill>
            </a:endParaRPr>
          </a:p>
        </p:txBody>
      </p:sp>
      <p:sp>
        <p:nvSpPr>
          <p:cNvPr id="8" name="pole tekstowe 7">
            <a:extLst>
              <a:ext uri="{FF2B5EF4-FFF2-40B4-BE49-F238E27FC236}">
                <a16:creationId xmlns:a16="http://schemas.microsoft.com/office/drawing/2014/main" id="{E845C03E-FD11-454B-8EA4-E861E7A3497C}"/>
              </a:ext>
            </a:extLst>
          </p:cNvPr>
          <p:cNvSpPr txBox="1"/>
          <p:nvPr/>
        </p:nvSpPr>
        <p:spPr>
          <a:xfrm>
            <a:off x="3930650" y="424190"/>
            <a:ext cx="476250" cy="184666"/>
          </a:xfrm>
          <a:prstGeom prst="rect">
            <a:avLst/>
          </a:prstGeom>
          <a:solidFill>
            <a:srgbClr val="FEFBEA"/>
          </a:solidFill>
        </p:spPr>
        <p:txBody>
          <a:bodyPr wrap="square" lIns="0" tIns="0" rIns="0" bIns="0" rtlCol="0">
            <a:spAutoFit/>
          </a:bodyPr>
          <a:lstStyle/>
          <a:p>
            <a:pPr rtl="0"/>
            <a:r>
              <a:rPr lang="lv-lv" sz="600">
                <a:solidFill>
                  <a:srgbClr val="213454"/>
                </a:solidFill>
              </a:rPr>
              <a:t>Next Generation EU</a:t>
            </a:r>
            <a:endParaRPr lang="pl-PL" sz="600" dirty="0">
              <a:solidFill>
                <a:srgbClr val="213454"/>
              </a:solidFill>
            </a:endParaRPr>
          </a:p>
        </p:txBody>
      </p:sp>
      <p:sp>
        <p:nvSpPr>
          <p:cNvPr id="9" name="pole tekstowe 8">
            <a:extLst>
              <a:ext uri="{FF2B5EF4-FFF2-40B4-BE49-F238E27FC236}">
                <a16:creationId xmlns:a16="http://schemas.microsoft.com/office/drawing/2014/main" id="{BDE5926F-D156-40AD-9524-25BCCD2E2DBB}"/>
              </a:ext>
            </a:extLst>
          </p:cNvPr>
          <p:cNvSpPr txBox="1"/>
          <p:nvPr/>
        </p:nvSpPr>
        <p:spPr>
          <a:xfrm>
            <a:off x="3905250" y="728579"/>
            <a:ext cx="501650" cy="276999"/>
          </a:xfrm>
          <a:prstGeom prst="rect">
            <a:avLst/>
          </a:prstGeom>
          <a:solidFill>
            <a:srgbClr val="FEFBEA"/>
          </a:solidFill>
        </p:spPr>
        <p:txBody>
          <a:bodyPr wrap="square" lIns="0" tIns="0" rIns="0" bIns="0" rtlCol="0">
            <a:spAutoFit/>
          </a:bodyPr>
          <a:lstStyle/>
          <a:p>
            <a:pPr rtl="0"/>
            <a:r>
              <a:rPr lang="lv-lv" sz="600">
                <a:solidFill>
                  <a:srgbClr val="213454"/>
                </a:solidFill>
              </a:rPr>
              <a:t>Daudzgadu finanšu shēma</a:t>
            </a:r>
            <a:endParaRPr lang="pl-PL" sz="600" dirty="0">
              <a:solidFill>
                <a:srgbClr val="213454"/>
              </a:solidFill>
            </a:endParaRPr>
          </a:p>
        </p:txBody>
      </p:sp>
      <p:sp>
        <p:nvSpPr>
          <p:cNvPr id="10" name="pole tekstowe 9">
            <a:extLst>
              <a:ext uri="{FF2B5EF4-FFF2-40B4-BE49-F238E27FC236}">
                <a16:creationId xmlns:a16="http://schemas.microsoft.com/office/drawing/2014/main" id="{C1475CCD-B4B6-4D1D-AC56-92406EC89C51}"/>
              </a:ext>
            </a:extLst>
          </p:cNvPr>
          <p:cNvSpPr txBox="1"/>
          <p:nvPr/>
        </p:nvSpPr>
        <p:spPr>
          <a:xfrm>
            <a:off x="1593850" y="1167929"/>
            <a:ext cx="971550" cy="669414"/>
          </a:xfrm>
          <a:prstGeom prst="rect">
            <a:avLst/>
          </a:prstGeom>
          <a:solidFill>
            <a:srgbClr val="FEFBEA"/>
          </a:solidFill>
        </p:spPr>
        <p:txBody>
          <a:bodyPr wrap="square" lIns="0" tIns="0" rIns="0" bIns="0" rtlCol="0">
            <a:spAutoFit/>
          </a:bodyPr>
          <a:lstStyle/>
          <a:p>
            <a:pPr rtl="0">
              <a:spcAft>
                <a:spcPts val="300"/>
              </a:spcAft>
            </a:pPr>
            <a:r>
              <a:rPr lang="lv-lv" sz="600" b="1">
                <a:solidFill>
                  <a:srgbClr val="213454"/>
                </a:solidFill>
              </a:rPr>
              <a:t>Migrācija un robežu pārvaldība</a:t>
            </a:r>
            <a:endParaRPr lang="pl-PL" sz="600" b="1" dirty="0">
              <a:solidFill>
                <a:srgbClr val="213454"/>
              </a:solidFill>
            </a:endParaRPr>
          </a:p>
          <a:p>
            <a:pPr rtl="0">
              <a:spcAft>
                <a:spcPts val="300"/>
              </a:spcAft>
            </a:pPr>
            <a:r>
              <a:rPr lang="lv-lv" sz="600">
                <a:solidFill>
                  <a:srgbClr val="213454"/>
                </a:solidFill>
              </a:rPr>
              <a:t>Ietver:</a:t>
            </a:r>
          </a:p>
          <a:p>
            <a:pPr marL="88900" indent="-88900" rtl="0">
              <a:spcAft>
                <a:spcPts val="300"/>
              </a:spcAft>
            </a:pPr>
            <a:r>
              <a:rPr lang="lv-lv" sz="600">
                <a:solidFill>
                  <a:srgbClr val="213454"/>
                </a:solidFill>
              </a:rPr>
              <a:t>•	Patvēruma, migrācijas un integrācijas fonds</a:t>
            </a:r>
          </a:p>
          <a:p>
            <a:pPr marL="88900" indent="-88900" rtl="0">
              <a:spcAft>
                <a:spcPts val="300"/>
              </a:spcAft>
            </a:pPr>
            <a:r>
              <a:rPr lang="lv-lv" sz="600">
                <a:solidFill>
                  <a:srgbClr val="213454"/>
                </a:solidFill>
              </a:rPr>
              <a:t>•	Integrētās robežu pārvaldības fonds</a:t>
            </a:r>
            <a:endParaRPr lang="pl-PL" sz="600" dirty="0">
              <a:solidFill>
                <a:srgbClr val="213454"/>
              </a:solidFill>
            </a:endParaRPr>
          </a:p>
        </p:txBody>
      </p:sp>
      <p:sp>
        <p:nvSpPr>
          <p:cNvPr id="11" name="pole tekstowe 10">
            <a:extLst>
              <a:ext uri="{FF2B5EF4-FFF2-40B4-BE49-F238E27FC236}">
                <a16:creationId xmlns:a16="http://schemas.microsoft.com/office/drawing/2014/main" id="{68B1158E-C824-4800-A8CE-8B76F61CA1E7}"/>
              </a:ext>
            </a:extLst>
          </p:cNvPr>
          <p:cNvSpPr txBox="1"/>
          <p:nvPr/>
        </p:nvSpPr>
        <p:spPr>
          <a:xfrm>
            <a:off x="3419475" y="1650529"/>
            <a:ext cx="971550" cy="577081"/>
          </a:xfrm>
          <a:prstGeom prst="rect">
            <a:avLst/>
          </a:prstGeom>
          <a:solidFill>
            <a:srgbClr val="FEFBEA"/>
          </a:solidFill>
        </p:spPr>
        <p:txBody>
          <a:bodyPr wrap="square" lIns="0" tIns="0" rIns="0" bIns="0" rtlCol="0">
            <a:spAutoFit/>
          </a:bodyPr>
          <a:lstStyle/>
          <a:p>
            <a:pPr rtl="0">
              <a:spcAft>
                <a:spcPts val="300"/>
              </a:spcAft>
            </a:pPr>
            <a:r>
              <a:rPr lang="lv-lv" sz="600" b="1">
                <a:solidFill>
                  <a:srgbClr val="213454"/>
                </a:solidFill>
              </a:rPr>
              <a:t>Vienotais tirgus, inovācija un digitālā joma</a:t>
            </a:r>
          </a:p>
          <a:p>
            <a:pPr rtl="0">
              <a:spcAft>
                <a:spcPts val="300"/>
              </a:spcAft>
            </a:pPr>
            <a:r>
              <a:rPr lang="lv-lv" sz="600">
                <a:solidFill>
                  <a:srgbClr val="213454"/>
                </a:solidFill>
              </a:rPr>
              <a:t>Ietver:</a:t>
            </a:r>
          </a:p>
          <a:p>
            <a:pPr marL="88900" indent="-88900" rtl="0">
              <a:spcAft>
                <a:spcPts val="300"/>
              </a:spcAft>
            </a:pPr>
            <a:r>
              <a:rPr lang="lv-lv" sz="600">
                <a:solidFill>
                  <a:srgbClr val="213454"/>
                </a:solidFill>
              </a:rPr>
              <a:t>•	“Apvārsnis Eiropa”</a:t>
            </a:r>
          </a:p>
          <a:p>
            <a:pPr marL="88900" indent="-88900" rtl="0">
              <a:spcAft>
                <a:spcPts val="300"/>
              </a:spcAft>
            </a:pPr>
            <a:r>
              <a:rPr lang="lv-lv" sz="600">
                <a:solidFill>
                  <a:srgbClr val="213454"/>
                </a:solidFill>
              </a:rPr>
              <a:t>•	fonds InvestEU</a:t>
            </a:r>
            <a:endParaRPr lang="pl-PL" sz="600" dirty="0">
              <a:solidFill>
                <a:srgbClr val="213454"/>
              </a:solidFill>
            </a:endParaRPr>
          </a:p>
        </p:txBody>
      </p:sp>
      <p:sp>
        <p:nvSpPr>
          <p:cNvPr id="12" name="pole tekstowe 11">
            <a:extLst>
              <a:ext uri="{FF2B5EF4-FFF2-40B4-BE49-F238E27FC236}">
                <a16:creationId xmlns:a16="http://schemas.microsoft.com/office/drawing/2014/main" id="{A694F835-8894-4CA0-AA22-C3BB7DBF6163}"/>
              </a:ext>
            </a:extLst>
          </p:cNvPr>
          <p:cNvSpPr txBox="1"/>
          <p:nvPr/>
        </p:nvSpPr>
        <p:spPr>
          <a:xfrm>
            <a:off x="819150" y="2432538"/>
            <a:ext cx="946151" cy="901212"/>
          </a:xfrm>
          <a:prstGeom prst="rect">
            <a:avLst/>
          </a:prstGeom>
          <a:solidFill>
            <a:srgbClr val="FEFBEA"/>
          </a:solidFill>
        </p:spPr>
        <p:txBody>
          <a:bodyPr wrap="square" lIns="0" tIns="0" rIns="0" bIns="0" rtlCol="0">
            <a:noAutofit/>
          </a:bodyPr>
          <a:lstStyle/>
          <a:p>
            <a:pPr rtl="0">
              <a:spcAft>
                <a:spcPts val="300"/>
              </a:spcAft>
            </a:pPr>
            <a:r>
              <a:rPr lang="lv-lv" sz="600" b="1">
                <a:solidFill>
                  <a:srgbClr val="213454"/>
                </a:solidFill>
              </a:rPr>
              <a:t>Kaimiņattiecības un pasaule</a:t>
            </a:r>
          </a:p>
          <a:p>
            <a:pPr rtl="0">
              <a:spcAft>
                <a:spcPts val="300"/>
              </a:spcAft>
            </a:pPr>
            <a:r>
              <a:rPr lang="lv-lv" sz="600" b="1">
                <a:solidFill>
                  <a:srgbClr val="213454"/>
                </a:solidFill>
              </a:rPr>
              <a:t>Ietver:</a:t>
            </a:r>
            <a:endParaRPr lang="en-US" sz="600" dirty="0">
              <a:solidFill>
                <a:srgbClr val="213454"/>
              </a:solidFill>
            </a:endParaRPr>
          </a:p>
          <a:p>
            <a:pPr marL="88900" indent="-88900" rtl="0">
              <a:spcAft>
                <a:spcPts val="300"/>
              </a:spcAft>
            </a:pPr>
            <a:r>
              <a:rPr lang="lv-lv" sz="600">
                <a:solidFill>
                  <a:srgbClr val="213454"/>
                </a:solidFill>
              </a:rPr>
              <a:t>•	Kaimiņattiecību, attīstības sadarbības un starptautiskās sadarbības instruments (NDICI – "Eiropa pasaulē")</a:t>
            </a:r>
          </a:p>
          <a:p>
            <a:pPr marL="88900" indent="-88900" rtl="0">
              <a:spcAft>
                <a:spcPts val="300"/>
              </a:spcAft>
            </a:pPr>
            <a:r>
              <a:rPr lang="lv-lv" sz="600">
                <a:solidFill>
                  <a:srgbClr val="213454"/>
                </a:solidFill>
              </a:rPr>
              <a:t>•	Humānās palīdzības instruments</a:t>
            </a:r>
            <a:endParaRPr lang="pl-PL" sz="600" dirty="0">
              <a:solidFill>
                <a:srgbClr val="213454"/>
              </a:solidFill>
            </a:endParaRPr>
          </a:p>
        </p:txBody>
      </p:sp>
      <p:sp>
        <p:nvSpPr>
          <p:cNvPr id="13" name="pole tekstowe 12">
            <a:extLst>
              <a:ext uri="{FF2B5EF4-FFF2-40B4-BE49-F238E27FC236}">
                <a16:creationId xmlns:a16="http://schemas.microsoft.com/office/drawing/2014/main" id="{2A0E1145-67D0-49B5-8023-13CA8533D1A6}"/>
              </a:ext>
            </a:extLst>
          </p:cNvPr>
          <p:cNvSpPr txBox="1"/>
          <p:nvPr/>
        </p:nvSpPr>
        <p:spPr>
          <a:xfrm>
            <a:off x="3519488" y="3333750"/>
            <a:ext cx="887412" cy="669414"/>
          </a:xfrm>
          <a:prstGeom prst="rect">
            <a:avLst/>
          </a:prstGeom>
          <a:solidFill>
            <a:srgbClr val="FEFBEA"/>
          </a:solidFill>
        </p:spPr>
        <p:txBody>
          <a:bodyPr wrap="square" lIns="0" tIns="0" rIns="0" bIns="0" rtlCol="0">
            <a:spAutoFit/>
          </a:bodyPr>
          <a:lstStyle/>
          <a:p>
            <a:pPr rtl="0">
              <a:spcAft>
                <a:spcPts val="300"/>
              </a:spcAft>
            </a:pPr>
            <a:r>
              <a:rPr lang="lv-lv" sz="600" b="1">
                <a:solidFill>
                  <a:srgbClr val="213454"/>
                </a:solidFill>
              </a:rPr>
              <a:t>Dabas resursi un vide</a:t>
            </a:r>
          </a:p>
          <a:p>
            <a:pPr rtl="0">
              <a:spcAft>
                <a:spcPts val="300"/>
              </a:spcAft>
            </a:pPr>
            <a:r>
              <a:rPr lang="lv-lv" sz="600">
                <a:solidFill>
                  <a:srgbClr val="213454"/>
                </a:solidFill>
              </a:rPr>
              <a:t>Ietver:</a:t>
            </a:r>
          </a:p>
          <a:p>
            <a:pPr marL="88900" indent="-88900" rtl="0">
              <a:spcAft>
                <a:spcPts val="300"/>
              </a:spcAft>
            </a:pPr>
            <a:r>
              <a:rPr lang="lv-lv" sz="600">
                <a:solidFill>
                  <a:srgbClr val="213454"/>
                </a:solidFill>
              </a:rPr>
              <a:t>•	Kopējā lauksaimniecības politika</a:t>
            </a:r>
          </a:p>
          <a:p>
            <a:pPr marL="88900" indent="-88900" rtl="0">
              <a:spcAft>
                <a:spcPts val="300"/>
              </a:spcAft>
            </a:pPr>
            <a:r>
              <a:rPr lang="lv-lv" sz="600">
                <a:solidFill>
                  <a:srgbClr val="213454"/>
                </a:solidFill>
              </a:rPr>
              <a:t>•	Taisnīgas pārejas fonds</a:t>
            </a:r>
            <a:endParaRPr lang="pl-PL" sz="600" dirty="0">
              <a:solidFill>
                <a:srgbClr val="213454"/>
              </a:solidFill>
            </a:endParaRPr>
          </a:p>
        </p:txBody>
      </p:sp>
      <p:sp>
        <p:nvSpPr>
          <p:cNvPr id="14" name="pole tekstowe 13">
            <a:extLst>
              <a:ext uri="{FF2B5EF4-FFF2-40B4-BE49-F238E27FC236}">
                <a16:creationId xmlns:a16="http://schemas.microsoft.com/office/drawing/2014/main" id="{1F615F3B-5A37-4EF8-B67F-5E0DB30C35DA}"/>
              </a:ext>
            </a:extLst>
          </p:cNvPr>
          <p:cNvSpPr txBox="1"/>
          <p:nvPr/>
        </p:nvSpPr>
        <p:spPr>
          <a:xfrm>
            <a:off x="3419475" y="4324350"/>
            <a:ext cx="887412" cy="577081"/>
          </a:xfrm>
          <a:prstGeom prst="rect">
            <a:avLst/>
          </a:prstGeom>
          <a:solidFill>
            <a:srgbClr val="FEFBEA"/>
          </a:solidFill>
        </p:spPr>
        <p:txBody>
          <a:bodyPr wrap="square" lIns="0" tIns="0" rIns="0" bIns="0" rtlCol="0">
            <a:spAutoFit/>
          </a:bodyPr>
          <a:lstStyle/>
          <a:p>
            <a:pPr rtl="0">
              <a:spcAft>
                <a:spcPts val="300"/>
              </a:spcAft>
            </a:pPr>
            <a:r>
              <a:rPr lang="lv-lv" sz="600" b="1">
                <a:solidFill>
                  <a:srgbClr val="213454"/>
                </a:solidFill>
              </a:rPr>
              <a:t>Noturība, drošība un aizsardzība</a:t>
            </a:r>
            <a:endParaRPr lang="en-US" sz="600" b="1" dirty="0">
              <a:solidFill>
                <a:srgbClr val="213454"/>
              </a:solidFill>
            </a:endParaRPr>
          </a:p>
          <a:p>
            <a:pPr rtl="0">
              <a:spcAft>
                <a:spcPts val="300"/>
              </a:spcAft>
            </a:pPr>
            <a:r>
              <a:rPr lang="lv-lv" sz="600">
                <a:solidFill>
                  <a:srgbClr val="213454"/>
                </a:solidFill>
              </a:rPr>
              <a:t>Ietver:</a:t>
            </a:r>
          </a:p>
          <a:p>
            <a:pPr marL="88900" indent="-88900" rtl="0">
              <a:spcAft>
                <a:spcPts val="300"/>
              </a:spcAft>
            </a:pPr>
            <a:r>
              <a:rPr lang="lv-lv" sz="600">
                <a:solidFill>
                  <a:srgbClr val="213454"/>
                </a:solidFill>
              </a:rPr>
              <a:t>•	Eiropas Aizsardzības fonds</a:t>
            </a:r>
          </a:p>
          <a:p>
            <a:pPr marL="88900" indent="-88900" rtl="0">
              <a:spcAft>
                <a:spcPts val="300"/>
              </a:spcAft>
            </a:pPr>
            <a:r>
              <a:rPr lang="lv-lv" sz="600">
                <a:solidFill>
                  <a:srgbClr val="213454"/>
                </a:solidFill>
              </a:rPr>
              <a:t>•	Iekšējās drošības fonds</a:t>
            </a:r>
            <a:endParaRPr lang="pl-PL" sz="600" dirty="0">
              <a:solidFill>
                <a:srgbClr val="213454"/>
              </a:solidFill>
            </a:endParaRPr>
          </a:p>
        </p:txBody>
      </p:sp>
      <p:sp>
        <p:nvSpPr>
          <p:cNvPr id="15" name="pole tekstowe 14">
            <a:extLst>
              <a:ext uri="{FF2B5EF4-FFF2-40B4-BE49-F238E27FC236}">
                <a16:creationId xmlns:a16="http://schemas.microsoft.com/office/drawing/2014/main" id="{B0E451BF-3D65-4412-8739-102730749D38}"/>
              </a:ext>
            </a:extLst>
          </p:cNvPr>
          <p:cNvSpPr txBox="1"/>
          <p:nvPr/>
        </p:nvSpPr>
        <p:spPr>
          <a:xfrm>
            <a:off x="2565400" y="5222617"/>
            <a:ext cx="1206500" cy="838691"/>
          </a:xfrm>
          <a:prstGeom prst="rect">
            <a:avLst/>
          </a:prstGeom>
          <a:solidFill>
            <a:srgbClr val="FEFBEA"/>
          </a:solidFill>
        </p:spPr>
        <p:txBody>
          <a:bodyPr wrap="square" lIns="0" tIns="0" rIns="0" bIns="0" rtlCol="0">
            <a:spAutoFit/>
          </a:bodyPr>
          <a:lstStyle/>
          <a:p>
            <a:pPr rtl="0">
              <a:spcAft>
                <a:spcPts val="300"/>
              </a:spcAft>
            </a:pPr>
            <a:r>
              <a:rPr lang="lv-lv" sz="600" b="1">
                <a:solidFill>
                  <a:srgbClr val="213454"/>
                </a:solidFill>
              </a:rPr>
              <a:t>Kohēzija, noturība un vērtības</a:t>
            </a:r>
          </a:p>
          <a:p>
            <a:pPr rtl="0">
              <a:spcAft>
                <a:spcPts val="300"/>
              </a:spcAft>
            </a:pPr>
            <a:r>
              <a:rPr lang="lv-lv" sz="600">
                <a:solidFill>
                  <a:srgbClr val="213454"/>
                </a:solidFill>
              </a:rPr>
              <a:t>Ietver:</a:t>
            </a:r>
          </a:p>
          <a:p>
            <a:pPr marL="88900" indent="-88900" rtl="0">
              <a:spcAft>
                <a:spcPts val="300"/>
              </a:spcAft>
            </a:pPr>
            <a:r>
              <a:rPr lang="lv-lv" sz="600">
                <a:solidFill>
                  <a:srgbClr val="213454"/>
                </a:solidFill>
              </a:rPr>
              <a:t>•	Kohēzijas politikas fondi</a:t>
            </a:r>
          </a:p>
          <a:p>
            <a:pPr marL="88900" indent="-88900" rtl="0">
              <a:spcAft>
                <a:spcPts val="300"/>
              </a:spcAft>
            </a:pPr>
            <a:r>
              <a:rPr lang="lv-lv" sz="600">
                <a:solidFill>
                  <a:srgbClr val="213454"/>
                </a:solidFill>
              </a:rPr>
              <a:t>•	Atveseļošanas un noturības mehānisms</a:t>
            </a:r>
          </a:p>
          <a:p>
            <a:pPr marL="88900" indent="-88900" rtl="0">
              <a:spcAft>
                <a:spcPts val="300"/>
              </a:spcAft>
            </a:pPr>
            <a:r>
              <a:rPr lang="lv-lv" sz="600">
                <a:solidFill>
                  <a:srgbClr val="213454"/>
                </a:solidFill>
              </a:rPr>
              <a:t>•	Savienības civilās aizsardzības mehānisms - RescEU</a:t>
            </a:r>
            <a:endParaRPr lang="en-US" sz="600" dirty="0">
              <a:solidFill>
                <a:srgbClr val="213454"/>
              </a:solidFill>
            </a:endParaRPr>
          </a:p>
          <a:p>
            <a:pPr marL="88900" indent="-88900" rtl="0">
              <a:spcAft>
                <a:spcPts val="300"/>
              </a:spcAft>
            </a:pPr>
            <a:r>
              <a:rPr lang="lv-lv" sz="600">
                <a:solidFill>
                  <a:srgbClr val="213454"/>
                </a:solidFill>
              </a:rPr>
              <a:t>•	Veselības programma</a:t>
            </a:r>
            <a:endParaRPr lang="pl-PL" sz="600" dirty="0">
              <a:solidFill>
                <a:srgbClr val="213454"/>
              </a:solidFill>
            </a:endParaRPr>
          </a:p>
        </p:txBody>
      </p:sp>
      <p:sp>
        <p:nvSpPr>
          <p:cNvPr id="17" name="Owal 16">
            <a:extLst>
              <a:ext uri="{FF2B5EF4-FFF2-40B4-BE49-F238E27FC236}">
                <a16:creationId xmlns:a16="http://schemas.microsoft.com/office/drawing/2014/main" id="{28C553D1-9F6D-4F98-9493-3638A9D748EB}"/>
              </a:ext>
            </a:extLst>
          </p:cNvPr>
          <p:cNvSpPr/>
          <p:nvPr/>
        </p:nvSpPr>
        <p:spPr>
          <a:xfrm>
            <a:off x="2368550" y="2520950"/>
            <a:ext cx="450850" cy="450850"/>
          </a:xfrm>
          <a:prstGeom prst="ellipse">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a:p>
        </p:txBody>
      </p:sp>
      <p:sp>
        <p:nvSpPr>
          <p:cNvPr id="16" name="pole tekstowe 15">
            <a:extLst>
              <a:ext uri="{FF2B5EF4-FFF2-40B4-BE49-F238E27FC236}">
                <a16:creationId xmlns:a16="http://schemas.microsoft.com/office/drawing/2014/main" id="{8A3728B6-B6F0-4090-851B-C65EE4FDDB16}"/>
              </a:ext>
            </a:extLst>
          </p:cNvPr>
          <p:cNvSpPr txBox="1"/>
          <p:nvPr/>
        </p:nvSpPr>
        <p:spPr>
          <a:xfrm>
            <a:off x="2299494" y="2549599"/>
            <a:ext cx="622300" cy="369332"/>
          </a:xfrm>
          <a:prstGeom prst="rect">
            <a:avLst/>
          </a:prstGeom>
          <a:noFill/>
        </p:spPr>
        <p:txBody>
          <a:bodyPr wrap="square" lIns="0" tIns="0" rIns="0" bIns="0" rtlCol="0">
            <a:spAutoFit/>
          </a:bodyPr>
          <a:lstStyle/>
          <a:p>
            <a:pPr algn="ctr" rtl="0"/>
            <a:r>
              <a:rPr lang="lv-lv" sz="800" b="1">
                <a:solidFill>
                  <a:srgbClr val="FEC00F"/>
                </a:solidFill>
              </a:rPr>
              <a:t>Kopā</a:t>
            </a:r>
          </a:p>
          <a:p>
            <a:pPr algn="ctr" rtl="0"/>
            <a:r>
              <a:rPr lang="lv-lv" sz="800" b="1">
                <a:solidFill>
                  <a:srgbClr val="213454"/>
                </a:solidFill>
              </a:rPr>
              <a:t>1824,3 MLJD. EUR</a:t>
            </a:r>
            <a:endParaRPr lang="pl-PL" sz="800" dirty="0">
              <a:solidFill>
                <a:srgbClr val="213454"/>
              </a:solidFill>
            </a:endParaRPr>
          </a:p>
        </p:txBody>
      </p:sp>
      <p:sp>
        <p:nvSpPr>
          <p:cNvPr id="18" name="pole tekstowe 17">
            <a:extLst>
              <a:ext uri="{FF2B5EF4-FFF2-40B4-BE49-F238E27FC236}">
                <a16:creationId xmlns:a16="http://schemas.microsoft.com/office/drawing/2014/main" id="{39805AEE-8D85-46B6-9524-DCC27DBC2619}"/>
              </a:ext>
            </a:extLst>
          </p:cNvPr>
          <p:cNvSpPr txBox="1"/>
          <p:nvPr/>
        </p:nvSpPr>
        <p:spPr>
          <a:xfrm>
            <a:off x="819150" y="3910116"/>
            <a:ext cx="629674" cy="187535"/>
          </a:xfrm>
          <a:prstGeom prst="rect">
            <a:avLst/>
          </a:prstGeom>
          <a:solidFill>
            <a:srgbClr val="FEFBEA"/>
          </a:solidFill>
        </p:spPr>
        <p:txBody>
          <a:bodyPr wrap="square" lIns="0" tIns="0" rIns="0" bIns="0" rtlCol="0">
            <a:noAutofit/>
          </a:bodyPr>
          <a:lstStyle/>
          <a:p>
            <a:pPr rtl="0">
              <a:spcAft>
                <a:spcPts val="300"/>
              </a:spcAft>
            </a:pPr>
            <a:r>
              <a:rPr lang="lv-lv" sz="600" b="1" dirty="0">
                <a:solidFill>
                  <a:srgbClr val="213454"/>
                </a:solidFill>
              </a:rPr>
              <a:t>Eiropas publiskā pārvalde</a:t>
            </a:r>
            <a:endParaRPr lang="pl-PL" sz="600" dirty="0">
              <a:solidFill>
                <a:srgbClr val="213454"/>
              </a:solidFill>
            </a:endParaRPr>
          </a:p>
        </p:txBody>
      </p:sp>
      <p:sp>
        <p:nvSpPr>
          <p:cNvPr id="19" name="pole tekstowe 18">
            <a:extLst>
              <a:ext uri="{FF2B5EF4-FFF2-40B4-BE49-F238E27FC236}">
                <a16:creationId xmlns:a16="http://schemas.microsoft.com/office/drawing/2014/main" id="{B3725D47-037B-44DE-B4E4-F413A3122285}"/>
              </a:ext>
            </a:extLst>
          </p:cNvPr>
          <p:cNvSpPr txBox="1"/>
          <p:nvPr/>
        </p:nvSpPr>
        <p:spPr>
          <a:xfrm>
            <a:off x="996351" y="2012557"/>
            <a:ext cx="390489" cy="215053"/>
          </a:xfrm>
          <a:prstGeom prst="rect">
            <a:avLst/>
          </a:prstGeom>
          <a:solidFill>
            <a:srgbClr val="68BAC8"/>
          </a:solidFill>
        </p:spPr>
        <p:txBody>
          <a:bodyPr wrap="square" lIns="0" tIns="0" rIns="0" bIns="0" rtlCol="0">
            <a:noAutofit/>
          </a:bodyPr>
          <a:lstStyle/>
          <a:p>
            <a:pPr algn="ctr" rtl="0">
              <a:spcAft>
                <a:spcPts val="300"/>
              </a:spcAft>
            </a:pPr>
            <a:r>
              <a:rPr lang="lv-lv" sz="900" b="1">
                <a:solidFill>
                  <a:srgbClr val="FEFBEA"/>
                </a:solidFill>
              </a:rPr>
              <a:t>98,4</a:t>
            </a:r>
            <a:endParaRPr lang="pl-PL" sz="900" dirty="0">
              <a:solidFill>
                <a:srgbClr val="FEFBEA"/>
              </a:solidFill>
            </a:endParaRPr>
          </a:p>
        </p:txBody>
      </p:sp>
      <p:sp>
        <p:nvSpPr>
          <p:cNvPr id="20" name="pole tekstowe 19">
            <a:extLst>
              <a:ext uri="{FF2B5EF4-FFF2-40B4-BE49-F238E27FC236}">
                <a16:creationId xmlns:a16="http://schemas.microsoft.com/office/drawing/2014/main" id="{05E134F3-8456-4C3B-B7FC-3B0C3698E7DF}"/>
              </a:ext>
            </a:extLst>
          </p:cNvPr>
          <p:cNvSpPr txBox="1"/>
          <p:nvPr/>
        </p:nvSpPr>
        <p:spPr>
          <a:xfrm>
            <a:off x="3079749" y="1046148"/>
            <a:ext cx="339726" cy="121781"/>
          </a:xfrm>
          <a:prstGeom prst="rect">
            <a:avLst/>
          </a:prstGeom>
          <a:solidFill>
            <a:srgbClr val="68BAC8"/>
          </a:solidFill>
        </p:spPr>
        <p:txBody>
          <a:bodyPr wrap="square" lIns="0" tIns="0" rIns="0" bIns="0" rtlCol="0">
            <a:noAutofit/>
          </a:bodyPr>
          <a:lstStyle/>
          <a:p>
            <a:pPr algn="ctr" rtl="0">
              <a:spcAft>
                <a:spcPts val="300"/>
              </a:spcAft>
            </a:pPr>
            <a:r>
              <a:rPr lang="lv-lv" sz="900" b="1">
                <a:solidFill>
                  <a:srgbClr val="FEFBEA"/>
                </a:solidFill>
              </a:rPr>
              <a:t>10,6</a:t>
            </a:r>
            <a:endParaRPr lang="pl-PL" sz="900" dirty="0">
              <a:solidFill>
                <a:srgbClr val="FEFBEA"/>
              </a:solidFill>
            </a:endParaRPr>
          </a:p>
        </p:txBody>
      </p:sp>
      <p:sp>
        <p:nvSpPr>
          <p:cNvPr id="22" name="pole tekstowe 21">
            <a:extLst>
              <a:ext uri="{FF2B5EF4-FFF2-40B4-BE49-F238E27FC236}">
                <a16:creationId xmlns:a16="http://schemas.microsoft.com/office/drawing/2014/main" id="{2D9438A1-AF7D-47AF-AA4E-F6ACF203EED5}"/>
              </a:ext>
            </a:extLst>
          </p:cNvPr>
          <p:cNvSpPr txBox="1"/>
          <p:nvPr/>
        </p:nvSpPr>
        <p:spPr>
          <a:xfrm>
            <a:off x="3645694" y="2518969"/>
            <a:ext cx="339726" cy="121781"/>
          </a:xfrm>
          <a:prstGeom prst="rect">
            <a:avLst/>
          </a:prstGeom>
          <a:solidFill>
            <a:srgbClr val="68BAC8"/>
          </a:solidFill>
        </p:spPr>
        <p:txBody>
          <a:bodyPr wrap="square" lIns="0" tIns="0" rIns="0" bIns="0" rtlCol="0">
            <a:noAutofit/>
          </a:bodyPr>
          <a:lstStyle/>
          <a:p>
            <a:pPr algn="ctr" rtl="0">
              <a:spcAft>
                <a:spcPts val="300"/>
              </a:spcAft>
            </a:pPr>
            <a:r>
              <a:rPr lang="lv-lv" sz="900" b="1">
                <a:solidFill>
                  <a:srgbClr val="FEFBEA"/>
                </a:solidFill>
              </a:rPr>
              <a:t>17,5</a:t>
            </a:r>
            <a:endParaRPr lang="pl-PL" sz="900" dirty="0">
              <a:solidFill>
                <a:srgbClr val="FEFBEA"/>
              </a:solidFill>
            </a:endParaRPr>
          </a:p>
        </p:txBody>
      </p:sp>
      <p:sp>
        <p:nvSpPr>
          <p:cNvPr id="23" name="pole tekstowe 22">
            <a:extLst>
              <a:ext uri="{FF2B5EF4-FFF2-40B4-BE49-F238E27FC236}">
                <a16:creationId xmlns:a16="http://schemas.microsoft.com/office/drawing/2014/main" id="{5CF2817C-9E8E-4C0E-A9A4-BE6F0B401D4F}"/>
              </a:ext>
            </a:extLst>
          </p:cNvPr>
          <p:cNvSpPr txBox="1"/>
          <p:nvPr/>
        </p:nvSpPr>
        <p:spPr>
          <a:xfrm>
            <a:off x="3623468" y="2931800"/>
            <a:ext cx="339726" cy="121781"/>
          </a:xfrm>
          <a:prstGeom prst="rect">
            <a:avLst/>
          </a:prstGeom>
          <a:solidFill>
            <a:srgbClr val="68BAC8"/>
          </a:solidFill>
        </p:spPr>
        <p:txBody>
          <a:bodyPr wrap="square" lIns="0" tIns="0" rIns="0" bIns="0" rtlCol="0">
            <a:noAutofit/>
          </a:bodyPr>
          <a:lstStyle/>
          <a:p>
            <a:pPr algn="ctr" rtl="0">
              <a:spcAft>
                <a:spcPts val="300"/>
              </a:spcAft>
            </a:pPr>
            <a:r>
              <a:rPr lang="lv-lv" sz="900" b="1">
                <a:solidFill>
                  <a:srgbClr val="FEFBEA"/>
                </a:solidFill>
              </a:rPr>
              <a:t>356,4</a:t>
            </a:r>
            <a:endParaRPr lang="pl-PL" sz="900" dirty="0">
              <a:solidFill>
                <a:srgbClr val="FEFBEA"/>
              </a:solidFill>
            </a:endParaRPr>
          </a:p>
        </p:txBody>
      </p:sp>
      <p:sp>
        <p:nvSpPr>
          <p:cNvPr id="24" name="pole tekstowe 23">
            <a:extLst>
              <a:ext uri="{FF2B5EF4-FFF2-40B4-BE49-F238E27FC236}">
                <a16:creationId xmlns:a16="http://schemas.microsoft.com/office/drawing/2014/main" id="{9A7F84D6-2897-4AB8-BB26-9D563236283C}"/>
              </a:ext>
            </a:extLst>
          </p:cNvPr>
          <p:cNvSpPr txBox="1"/>
          <p:nvPr/>
        </p:nvSpPr>
        <p:spPr>
          <a:xfrm>
            <a:off x="1135626" y="3581550"/>
            <a:ext cx="313198" cy="130569"/>
          </a:xfrm>
          <a:prstGeom prst="rect">
            <a:avLst/>
          </a:prstGeom>
          <a:solidFill>
            <a:srgbClr val="68BAC8"/>
          </a:solidFill>
        </p:spPr>
        <p:txBody>
          <a:bodyPr wrap="square" lIns="0" tIns="0" rIns="0" bIns="0" rtlCol="0">
            <a:noAutofit/>
          </a:bodyPr>
          <a:lstStyle/>
          <a:p>
            <a:pPr algn="ctr" rtl="0">
              <a:spcAft>
                <a:spcPts val="300"/>
              </a:spcAft>
            </a:pPr>
            <a:r>
              <a:rPr lang="lv-lv" sz="900" b="1">
                <a:solidFill>
                  <a:srgbClr val="FEFBEA"/>
                </a:solidFill>
              </a:rPr>
              <a:t>73,1</a:t>
            </a:r>
            <a:endParaRPr lang="pl-PL" sz="900" dirty="0">
              <a:solidFill>
                <a:srgbClr val="FEFBEA"/>
              </a:solidFill>
            </a:endParaRPr>
          </a:p>
        </p:txBody>
      </p:sp>
      <p:sp>
        <p:nvSpPr>
          <p:cNvPr id="25" name="pole tekstowe 24">
            <a:extLst>
              <a:ext uri="{FF2B5EF4-FFF2-40B4-BE49-F238E27FC236}">
                <a16:creationId xmlns:a16="http://schemas.microsoft.com/office/drawing/2014/main" id="{BB720C8C-4745-40E2-A86B-6A5EA7C452D5}"/>
              </a:ext>
            </a:extLst>
          </p:cNvPr>
          <p:cNvSpPr txBox="1"/>
          <p:nvPr/>
        </p:nvSpPr>
        <p:spPr>
          <a:xfrm>
            <a:off x="3079748" y="4097651"/>
            <a:ext cx="291767" cy="140974"/>
          </a:xfrm>
          <a:prstGeom prst="rect">
            <a:avLst/>
          </a:prstGeom>
          <a:solidFill>
            <a:srgbClr val="68BAC8"/>
          </a:solidFill>
        </p:spPr>
        <p:txBody>
          <a:bodyPr wrap="square" lIns="0" tIns="0" rIns="0" bIns="0" rtlCol="0">
            <a:noAutofit/>
          </a:bodyPr>
          <a:lstStyle/>
          <a:p>
            <a:pPr algn="ctr" rtl="0">
              <a:spcAft>
                <a:spcPts val="300"/>
              </a:spcAft>
            </a:pPr>
            <a:r>
              <a:rPr lang="lv-lv" sz="900" b="1">
                <a:solidFill>
                  <a:srgbClr val="FEFBEA"/>
                </a:solidFill>
              </a:rPr>
              <a:t>13,2</a:t>
            </a:r>
            <a:endParaRPr lang="pl-PL" sz="900" dirty="0">
              <a:solidFill>
                <a:srgbClr val="FEFBEA"/>
              </a:solidFill>
            </a:endParaRPr>
          </a:p>
        </p:txBody>
      </p:sp>
      <p:sp>
        <p:nvSpPr>
          <p:cNvPr id="26" name="pole tekstowe 25">
            <a:extLst>
              <a:ext uri="{FF2B5EF4-FFF2-40B4-BE49-F238E27FC236}">
                <a16:creationId xmlns:a16="http://schemas.microsoft.com/office/drawing/2014/main" id="{39F0F637-667B-4087-B3DA-54D731200552}"/>
              </a:ext>
            </a:extLst>
          </p:cNvPr>
          <p:cNvSpPr txBox="1"/>
          <p:nvPr/>
        </p:nvSpPr>
        <p:spPr>
          <a:xfrm>
            <a:off x="1623156" y="4400408"/>
            <a:ext cx="291767" cy="140974"/>
          </a:xfrm>
          <a:prstGeom prst="rect">
            <a:avLst/>
          </a:prstGeom>
          <a:solidFill>
            <a:srgbClr val="68BAC8"/>
          </a:solidFill>
        </p:spPr>
        <p:txBody>
          <a:bodyPr wrap="square" lIns="0" tIns="0" rIns="0" bIns="0" rtlCol="0">
            <a:noAutofit/>
          </a:bodyPr>
          <a:lstStyle/>
          <a:p>
            <a:pPr algn="ctr" rtl="0">
              <a:spcAft>
                <a:spcPts val="300"/>
              </a:spcAft>
            </a:pPr>
            <a:r>
              <a:rPr lang="lv-lv" sz="900" b="1">
                <a:solidFill>
                  <a:srgbClr val="FEFBEA"/>
                </a:solidFill>
              </a:rPr>
              <a:t>377,8</a:t>
            </a:r>
            <a:endParaRPr lang="pl-PL" sz="900" dirty="0">
              <a:solidFill>
                <a:srgbClr val="FEFBEA"/>
              </a:solidFill>
            </a:endParaRPr>
          </a:p>
        </p:txBody>
      </p:sp>
      <p:sp>
        <p:nvSpPr>
          <p:cNvPr id="27" name="pole tekstowe 26">
            <a:extLst>
              <a:ext uri="{FF2B5EF4-FFF2-40B4-BE49-F238E27FC236}">
                <a16:creationId xmlns:a16="http://schemas.microsoft.com/office/drawing/2014/main" id="{014D75F9-E6D1-47ED-AA9B-1524E051043F}"/>
              </a:ext>
            </a:extLst>
          </p:cNvPr>
          <p:cNvSpPr txBox="1"/>
          <p:nvPr/>
        </p:nvSpPr>
        <p:spPr>
          <a:xfrm>
            <a:off x="2210133" y="4542403"/>
            <a:ext cx="291767" cy="140974"/>
          </a:xfrm>
          <a:prstGeom prst="rect">
            <a:avLst/>
          </a:prstGeom>
          <a:solidFill>
            <a:srgbClr val="6480A8"/>
          </a:solidFill>
        </p:spPr>
        <p:txBody>
          <a:bodyPr wrap="square" lIns="0" tIns="0" rIns="0" bIns="0" rtlCol="0">
            <a:noAutofit/>
          </a:bodyPr>
          <a:lstStyle/>
          <a:p>
            <a:pPr algn="ctr" rtl="0">
              <a:spcAft>
                <a:spcPts val="300"/>
              </a:spcAft>
            </a:pPr>
            <a:r>
              <a:rPr lang="lv-lv" sz="900" b="1">
                <a:solidFill>
                  <a:srgbClr val="FEFBEA"/>
                </a:solidFill>
              </a:rPr>
              <a:t>721,9</a:t>
            </a:r>
            <a:endParaRPr lang="pl-PL" sz="900" dirty="0">
              <a:solidFill>
                <a:srgbClr val="FEFBEA"/>
              </a:solidFill>
            </a:endParaRPr>
          </a:p>
        </p:txBody>
      </p:sp>
    </p:spTree>
    <p:extLst>
      <p:ext uri="{BB962C8B-B14F-4D97-AF65-F5344CB8AC3E}">
        <p14:creationId xmlns:p14="http://schemas.microsoft.com/office/powerpoint/2010/main" val="3362528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3999" y="1122362"/>
            <a:ext cx="9364579" cy="2891141"/>
          </a:xfrm>
        </p:spPr>
        <p:txBody>
          <a:bodyPr rtlCol="0">
            <a:normAutofit/>
          </a:bodyPr>
          <a:lstStyle/>
          <a:p>
            <a:pPr rtl="0"/>
            <a:r>
              <a:rPr lang="lv-lv" b="1"/>
              <a:t>5. NO KURIENES </a:t>
            </a:r>
            <a:r>
              <a:rPr lang="lv-lv"/>
              <a:t>nāk  </a:t>
            </a:r>
            <a:br>
              <a:rPr lang="es-ES_tradnl" dirty="0"/>
            </a:br>
            <a:r>
              <a:rPr lang="lv-lv"/>
              <a:t>    nauda?</a:t>
            </a:r>
            <a:endParaRPr lang="es-ES" dirty="0"/>
          </a:p>
        </p:txBody>
      </p:sp>
      <p:sp>
        <p:nvSpPr>
          <p:cNvPr id="3" name="Subtítulo 2"/>
          <p:cNvSpPr>
            <a:spLocks noGrp="1"/>
          </p:cNvSpPr>
          <p:nvPr>
            <p:ph type="subTitle" idx="1"/>
          </p:nvPr>
        </p:nvSpPr>
        <p:spPr>
          <a:xfrm>
            <a:off x="1524000" y="2406316"/>
            <a:ext cx="9460832" cy="2851484"/>
          </a:xfrm>
        </p:spPr>
        <p:txBody>
          <a:bodyPr rtlCol="0">
            <a:normAutofit/>
          </a:bodyPr>
          <a:lstStyle/>
          <a:p>
            <a:pPr rtl="0"/>
            <a:endParaRPr lang="es-ES_tradnl" dirty="0"/>
          </a:p>
          <a:p>
            <a:pPr algn="l" rtl="0"/>
            <a:endParaRPr lang="es-ES_tradnl" dirty="0"/>
          </a:p>
          <a:p>
            <a:pPr marL="342900" indent="-342900" algn="l" rtl="0">
              <a:buFontTx/>
              <a:buChar char="-"/>
            </a:pPr>
            <a:endParaRPr lang="es-ES_tradnl" dirty="0"/>
          </a:p>
        </p:txBody>
      </p:sp>
      <p:sp>
        <p:nvSpPr>
          <p:cNvPr id="4" name="Dia számának helye 3">
            <a:extLst>
              <a:ext uri="{FF2B5EF4-FFF2-40B4-BE49-F238E27FC236}">
                <a16:creationId xmlns:a16="http://schemas.microsoft.com/office/drawing/2014/main" id="{4F866365-8D85-4A69-9B04-5EA4DFDC5689}"/>
              </a:ext>
            </a:extLst>
          </p:cNvPr>
          <p:cNvSpPr>
            <a:spLocks noGrp="1"/>
          </p:cNvSpPr>
          <p:nvPr>
            <p:ph type="sldNum" sz="quarter" idx="12"/>
          </p:nvPr>
        </p:nvSpPr>
        <p:spPr/>
        <p:txBody>
          <a:bodyPr rtlCol="0"/>
          <a:lstStyle/>
          <a:p>
            <a:pPr rtl="0"/>
            <a:fld id="{4FAB73BC-B049-4115-A692-8D63A059BFB8}" type="slidenum">
              <a:rPr lang="en-US" smtClean="0"/>
              <a:pPr/>
              <a:t>27</a:t>
            </a:fld>
            <a:endParaRPr lang="en-US" dirty="0"/>
          </a:p>
        </p:txBody>
      </p:sp>
    </p:spTree>
    <p:extLst>
      <p:ext uri="{BB962C8B-B14F-4D97-AF65-F5344CB8AC3E}">
        <p14:creationId xmlns:p14="http://schemas.microsoft.com/office/powerpoint/2010/main" val="434923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lv-lv"/>
              <a:t>ES IEŅĒMUMI</a:t>
            </a:r>
            <a:endParaRPr lang="es-ES" dirty="0"/>
          </a:p>
        </p:txBody>
      </p:sp>
      <p:sp>
        <p:nvSpPr>
          <p:cNvPr id="3" name="Subtítulo 2"/>
          <p:cNvSpPr>
            <a:spLocks noGrp="1"/>
          </p:cNvSpPr>
          <p:nvPr>
            <p:ph idx="1"/>
          </p:nvPr>
        </p:nvSpPr>
        <p:spPr/>
        <p:txBody>
          <a:bodyPr rtlCol="0">
            <a:normAutofit fontScale="92500" lnSpcReduction="10000"/>
          </a:bodyPr>
          <a:lstStyle/>
          <a:p>
            <a:pPr algn="l" rtl="0"/>
            <a:r>
              <a:rPr lang="lv-lv">
                <a:solidFill>
                  <a:schemeClr val="tx1"/>
                </a:solidFill>
                <a:latin typeface="+mn-lt"/>
              </a:rPr>
              <a:t>Galvenais ieņēmumu avots = </a:t>
            </a:r>
            <a:r>
              <a:rPr lang="lv-lv" b="1">
                <a:solidFill>
                  <a:schemeClr val="tx1"/>
                </a:solidFill>
                <a:latin typeface="+mn-lt"/>
              </a:rPr>
              <a:t>PAŠU RESURSI</a:t>
            </a:r>
          </a:p>
          <a:p>
            <a:pPr algn="l" rtl="0"/>
            <a:endParaRPr lang="es-ES_tradnl" b="1" dirty="0">
              <a:solidFill>
                <a:schemeClr val="tx1"/>
              </a:solidFill>
              <a:latin typeface="+mn-lt"/>
            </a:endParaRPr>
          </a:p>
          <a:p>
            <a:pPr marL="457200" indent="-457200" algn="l" rtl="0">
              <a:buAutoNum type="alphaUcParenR"/>
            </a:pPr>
            <a:r>
              <a:rPr lang="lv-lv">
                <a:solidFill>
                  <a:schemeClr val="tx1"/>
                </a:solidFill>
                <a:latin typeface="+mn-lt"/>
              </a:rPr>
              <a:t>Tradicionālie pašu resursi = galvenokārt muitas nodokļi un cukura nodevas</a:t>
            </a:r>
          </a:p>
          <a:p>
            <a:pPr marL="457200" indent="-457200" algn="l" rtl="0">
              <a:buAutoNum type="alphaUcParenR"/>
            </a:pPr>
            <a:r>
              <a:rPr lang="lv-lv">
                <a:solidFill>
                  <a:schemeClr val="tx1"/>
                </a:solidFill>
                <a:latin typeface="+mn-lt"/>
              </a:rPr>
              <a:t>Valsts iemaksas no dalībvalstīm</a:t>
            </a:r>
            <a:endParaRPr lang="es-ES_tradnl" dirty="0">
              <a:solidFill>
                <a:schemeClr val="tx1"/>
              </a:solidFill>
              <a:latin typeface="+mn-lt"/>
            </a:endParaRPr>
          </a:p>
          <a:p>
            <a:pPr marL="457200" indent="-457200" rtl="0">
              <a:buAutoNum type="alphaUcParenR"/>
            </a:pPr>
            <a:r>
              <a:rPr lang="lv-lv">
                <a:solidFill>
                  <a:schemeClr val="tx1"/>
                </a:solidFill>
                <a:latin typeface="+mn-lt"/>
              </a:rPr>
              <a:t>balstīti uz nacionālo kopienākumu</a:t>
            </a:r>
            <a:endParaRPr lang="es-ES_tradnl" dirty="0">
              <a:solidFill>
                <a:schemeClr val="tx1"/>
              </a:solidFill>
              <a:latin typeface="+mn-lt"/>
            </a:endParaRPr>
          </a:p>
          <a:p>
            <a:pPr marL="457200" indent="-457200" rtl="0">
              <a:buAutoNum type="alphaUcParenR"/>
            </a:pPr>
            <a:r>
              <a:rPr lang="lv-lv">
                <a:solidFill>
                  <a:schemeClr val="tx1"/>
                </a:solidFill>
                <a:latin typeface="+mn-lt"/>
              </a:rPr>
              <a:t>Valsts iemaksas, kuru aprēķinu pamatā ir katras dalībvalsts pievienotās vērtības nodoklis (PVN) </a:t>
            </a:r>
          </a:p>
          <a:p>
            <a:pPr algn="l" rtl="0"/>
            <a:r>
              <a:rPr lang="lv-lv">
                <a:solidFill>
                  <a:schemeClr val="tx1"/>
                </a:solidFill>
                <a:latin typeface="+mn-lt"/>
              </a:rPr>
              <a:t>Mazāk svarīgi: ES ieņēmumu pārpalikums (kas katru gadu paliek pāri pēc maksājumiem) un citi (piem., konkurences sodi, nodokļi no algas)</a:t>
            </a:r>
          </a:p>
          <a:p>
            <a:pPr algn="l" rtl="0"/>
            <a:endParaRPr lang="es-ES_tradnl" dirty="0">
              <a:latin typeface="+mn-lt"/>
            </a:endParaRPr>
          </a:p>
          <a:p>
            <a:pPr algn="l" rtl="0"/>
            <a:r>
              <a:rPr lang="lv-lv">
                <a:latin typeface="+mn-lt"/>
                <a:hlinkClick r:id="rId3"/>
              </a:rPr>
              <a:t>https://ec.europa.eu/info/strategy/eu-budget/long-term-eu-budget/2014-2020/spending-and-revenue_lv</a:t>
            </a:r>
            <a:endParaRPr lang="es-ES_tradnl" dirty="0">
              <a:latin typeface="+mn-lt"/>
            </a:endParaRPr>
          </a:p>
          <a:p>
            <a:pPr algn="l" rtl="0"/>
            <a:endParaRPr lang="es-ES_tradnl" dirty="0"/>
          </a:p>
          <a:p>
            <a:pPr algn="l" rtl="0"/>
            <a:endParaRPr lang="es-ES_tradnl" dirty="0"/>
          </a:p>
          <a:p>
            <a:pPr marL="457200" indent="-457200" algn="l" rtl="0">
              <a:buAutoNum type="alphaUcParenR"/>
            </a:pPr>
            <a:endParaRPr lang="es-ES_tradnl" dirty="0"/>
          </a:p>
        </p:txBody>
      </p:sp>
      <p:sp>
        <p:nvSpPr>
          <p:cNvPr id="4" name="Dia számának helye 3">
            <a:extLst>
              <a:ext uri="{FF2B5EF4-FFF2-40B4-BE49-F238E27FC236}">
                <a16:creationId xmlns:a16="http://schemas.microsoft.com/office/drawing/2014/main" id="{265ADC44-3420-4ED0-8F82-63BF7DB18A85}"/>
              </a:ext>
            </a:extLst>
          </p:cNvPr>
          <p:cNvSpPr>
            <a:spLocks noGrp="1"/>
          </p:cNvSpPr>
          <p:nvPr>
            <p:ph type="sldNum" sz="quarter" idx="12"/>
          </p:nvPr>
        </p:nvSpPr>
        <p:spPr/>
        <p:txBody>
          <a:bodyPr rtlCol="0"/>
          <a:lstStyle/>
          <a:p>
            <a:pPr rtl="0"/>
            <a:fld id="{6113E31D-E2AB-40D1-8B51-AFA5AFEF393A}" type="slidenum">
              <a:rPr lang="en-US" smtClean="0"/>
              <a:t>28</a:t>
            </a:fld>
            <a:endParaRPr lang="en-US" dirty="0"/>
          </a:p>
        </p:txBody>
      </p:sp>
    </p:spTree>
    <p:extLst>
      <p:ext uri="{BB962C8B-B14F-4D97-AF65-F5344CB8AC3E}">
        <p14:creationId xmlns:p14="http://schemas.microsoft.com/office/powerpoint/2010/main" val="3772004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rtl="0"/>
            <a:br>
              <a:rPr lang="es-ES_tradnl" sz="4000" b="1" dirty="0"/>
            </a:br>
            <a:br>
              <a:rPr lang="es-ES_tradnl" sz="4000" b="1" dirty="0"/>
            </a:br>
            <a:endParaRPr lang="es-ES" sz="4000" b="1" dirty="0"/>
          </a:p>
        </p:txBody>
      </p:sp>
      <p:sp>
        <p:nvSpPr>
          <p:cNvPr id="3" name="Subtítulo 2"/>
          <p:cNvSpPr>
            <a:spLocks noGrp="1"/>
          </p:cNvSpPr>
          <p:nvPr>
            <p:ph idx="1"/>
          </p:nvPr>
        </p:nvSpPr>
        <p:spPr/>
        <p:txBody>
          <a:bodyPr rtlCol="0">
            <a:noAutofit/>
          </a:bodyPr>
          <a:lstStyle/>
          <a:p>
            <a:pPr algn="l" rtl="0"/>
            <a:endParaRPr lang="es-ES_tradnl" sz="3200" dirty="0"/>
          </a:p>
          <a:p>
            <a:pPr marL="457200" indent="-457200" algn="l" rtl="0">
              <a:buAutoNum type="alphaUcParenR"/>
            </a:pPr>
            <a:endParaRPr lang="en-US" sz="3200" dirty="0"/>
          </a:p>
          <a:p>
            <a:pPr algn="just" rtl="0"/>
            <a:endParaRPr lang="es-ES" sz="3200" dirty="0"/>
          </a:p>
        </p:txBody>
      </p:sp>
      <p:graphicFrame>
        <p:nvGraphicFramePr>
          <p:cNvPr id="4" name="Gráfico 3"/>
          <p:cNvGraphicFramePr>
            <a:graphicFrameLocks/>
          </p:cNvGraphicFramePr>
          <p:nvPr/>
        </p:nvGraphicFramePr>
        <p:xfrm>
          <a:off x="1639229" y="1122363"/>
          <a:ext cx="9110547" cy="5144621"/>
        </p:xfrm>
        <a:graphic>
          <a:graphicData uri="http://schemas.openxmlformats.org/drawingml/2006/chart">
            <c:chart xmlns:c="http://schemas.openxmlformats.org/drawingml/2006/chart" xmlns:r="http://schemas.openxmlformats.org/officeDocument/2006/relationships" r:id="rId3"/>
          </a:graphicData>
        </a:graphic>
      </p:graphicFrame>
      <p:sp>
        <p:nvSpPr>
          <p:cNvPr id="5" name="Dia számának helye 4">
            <a:extLst>
              <a:ext uri="{FF2B5EF4-FFF2-40B4-BE49-F238E27FC236}">
                <a16:creationId xmlns:a16="http://schemas.microsoft.com/office/drawing/2014/main" id="{5284ACD8-AC1D-43F8-B384-8834918AAC9A}"/>
              </a:ext>
            </a:extLst>
          </p:cNvPr>
          <p:cNvSpPr>
            <a:spLocks noGrp="1"/>
          </p:cNvSpPr>
          <p:nvPr>
            <p:ph type="sldNum" sz="quarter" idx="12"/>
          </p:nvPr>
        </p:nvSpPr>
        <p:spPr/>
        <p:txBody>
          <a:bodyPr rtlCol="0"/>
          <a:lstStyle/>
          <a:p>
            <a:pPr rtl="0"/>
            <a:fld id="{6113E31D-E2AB-40D1-8B51-AFA5AFEF393A}" type="slidenum">
              <a:rPr lang="en-US" smtClean="0"/>
              <a:t>29</a:t>
            </a:fld>
            <a:endParaRPr lang="en-US" dirty="0"/>
          </a:p>
        </p:txBody>
      </p:sp>
    </p:spTree>
    <p:extLst>
      <p:ext uri="{BB962C8B-B14F-4D97-AF65-F5344CB8AC3E}">
        <p14:creationId xmlns:p14="http://schemas.microsoft.com/office/powerpoint/2010/main" val="775039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lv-lv" sz="4000" b="1"/>
              <a:t>1. KĀPĒC</a:t>
            </a:r>
            <a:r>
              <a:rPr lang="lv-lv" sz="4000"/>
              <a:t> mums ir jārunā par ES budžetu?</a:t>
            </a:r>
            <a:endParaRPr lang="es-ES" sz="4000" dirty="0"/>
          </a:p>
        </p:txBody>
      </p:sp>
      <p:sp>
        <p:nvSpPr>
          <p:cNvPr id="3" name="Subtítulo 2"/>
          <p:cNvSpPr>
            <a:spLocks noGrp="1"/>
          </p:cNvSpPr>
          <p:nvPr>
            <p:ph idx="1"/>
          </p:nvPr>
        </p:nvSpPr>
        <p:spPr/>
        <p:txBody>
          <a:bodyPr rtlCol="0">
            <a:normAutofit fontScale="92500" lnSpcReduction="20000"/>
          </a:bodyPr>
          <a:lstStyle/>
          <a:p>
            <a:pPr rtl="0"/>
            <a:endParaRPr lang="es-ES_tradnl" dirty="0"/>
          </a:p>
          <a:p>
            <a:pPr marL="342900" indent="-342900" algn="just" rtl="0">
              <a:buFont typeface="Arial" panose="020B0604020202020204" pitchFamily="34" charset="0"/>
              <a:buChar char="•"/>
            </a:pPr>
            <a:r>
              <a:rPr lang="lv-lv">
                <a:solidFill>
                  <a:schemeClr val="tx1"/>
                </a:solidFill>
                <a:latin typeface="+mn-lt"/>
              </a:rPr>
              <a:t>EPPO ir izveidota ES finanšu interešu aizsardzībai = 4. pants Padomes regulā 2017/1939 (EPPO Regula)</a:t>
            </a:r>
          </a:p>
          <a:p>
            <a:pPr marL="342900" indent="-342900" algn="just" rtl="0">
              <a:buFont typeface="Arial" panose="020B0604020202020204" pitchFamily="34" charset="0"/>
              <a:buChar char="•"/>
            </a:pPr>
            <a:r>
              <a:rPr lang="lv-lv">
                <a:solidFill>
                  <a:schemeClr val="tx1"/>
                </a:solidFill>
                <a:latin typeface="+mn-lt"/>
              </a:rPr>
              <a:t>Plašs koncepts = Direktīvas 2017/1370 par cīņu pret krāpšanu, kas skar Savienības finanšu intereses, izmantojot krimināltiesības (FIA direktīva) 2. pants.</a:t>
            </a:r>
          </a:p>
          <a:p>
            <a:pPr marL="342900" indent="-342900" algn="just" rtl="0">
              <a:buFontTx/>
              <a:buChar char="-"/>
            </a:pPr>
            <a:r>
              <a:rPr lang="lv-lv">
                <a:solidFill>
                  <a:schemeClr val="tx1"/>
                </a:solidFill>
                <a:latin typeface="+mn-lt"/>
              </a:rPr>
              <a:t>visi ieņēmumi, izdevumi un aktīvi (plašs koncepts, kas ir atspoguļots EST nolēmumos, piem., Taricco),</a:t>
            </a:r>
          </a:p>
          <a:p>
            <a:pPr marL="342900" indent="-342900" algn="just" rtl="0">
              <a:buFontTx/>
              <a:buChar char="-"/>
            </a:pPr>
            <a:r>
              <a:rPr lang="lv-lv">
                <a:solidFill>
                  <a:schemeClr val="tx1"/>
                </a:solidFill>
                <a:latin typeface="+mn-lt"/>
              </a:rPr>
              <a:t>uz kuriem attiecas vai kuru izcelsmes avots vai pamats ir Savienības budžets, ES iestāžu, biroju, struktūru un aģentūru budžeti, kas ir </a:t>
            </a:r>
          </a:p>
          <a:p>
            <a:pPr marL="342900" indent="-342900" algn="just" rtl="0">
              <a:buFontTx/>
              <a:buChar char="-"/>
            </a:pPr>
            <a:r>
              <a:rPr lang="lv-lv">
                <a:solidFill>
                  <a:schemeClr val="tx1"/>
                </a:solidFill>
                <a:latin typeface="+mn-lt"/>
              </a:rPr>
              <a:t>to tiešā vai netiešā pārvaldībā un uzraudzībā </a:t>
            </a:r>
          </a:p>
          <a:p>
            <a:pPr algn="just" rtl="0"/>
            <a:r>
              <a:rPr lang="lv-lv">
                <a:solidFill>
                  <a:schemeClr val="tx1"/>
                </a:solidFill>
                <a:latin typeface="+mn-lt"/>
              </a:rPr>
              <a:t> 			</a:t>
            </a:r>
          </a:p>
          <a:p>
            <a:pPr algn="just" rtl="0"/>
            <a:r>
              <a:rPr lang="lv-lv">
                <a:solidFill>
                  <a:schemeClr val="tx1"/>
                </a:solidFill>
                <a:latin typeface="+mn-lt"/>
              </a:rPr>
              <a:t>                             Nepieciešams gūt priekšstatu par ES budžetu 	</a:t>
            </a:r>
            <a:r>
              <a:rPr lang="lv-lv"/>
              <a:t>				</a:t>
            </a:r>
          </a:p>
          <a:p>
            <a:pPr marL="342900" indent="-342900" algn="l" rtl="0">
              <a:buFont typeface="Arial" panose="020B0604020202020204" pitchFamily="34" charset="0"/>
              <a:buChar char="•"/>
            </a:pPr>
            <a:endParaRPr lang="es-ES_tradnl" dirty="0"/>
          </a:p>
          <a:p>
            <a:pPr marL="342900" indent="-342900" algn="l" rtl="0">
              <a:buFontTx/>
              <a:buChar char="-"/>
            </a:pPr>
            <a:endParaRPr lang="es-ES_tradnl" dirty="0"/>
          </a:p>
        </p:txBody>
      </p:sp>
      <p:sp>
        <p:nvSpPr>
          <p:cNvPr id="4" name="Flecha derecha 3"/>
          <p:cNvSpPr/>
          <p:nvPr/>
        </p:nvSpPr>
        <p:spPr>
          <a:xfrm>
            <a:off x="1149326" y="533357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5" name="Dia számának helye 4">
            <a:extLst>
              <a:ext uri="{FF2B5EF4-FFF2-40B4-BE49-F238E27FC236}">
                <a16:creationId xmlns:a16="http://schemas.microsoft.com/office/drawing/2014/main" id="{3DE56190-F94E-4E4D-8D0C-5ADFFED7CCDF}"/>
              </a:ext>
            </a:extLst>
          </p:cNvPr>
          <p:cNvSpPr>
            <a:spLocks noGrp="1"/>
          </p:cNvSpPr>
          <p:nvPr>
            <p:ph type="sldNum" sz="quarter" idx="12"/>
          </p:nvPr>
        </p:nvSpPr>
        <p:spPr/>
        <p:txBody>
          <a:bodyPr rtlCol="0"/>
          <a:lstStyle/>
          <a:p>
            <a:pPr rtl="0"/>
            <a:fld id="{6113E31D-E2AB-40D1-8B51-AFA5AFEF393A}" type="slidenum">
              <a:rPr lang="en-US" smtClean="0"/>
              <a:t>3</a:t>
            </a:fld>
            <a:endParaRPr lang="en-US" dirty="0"/>
          </a:p>
        </p:txBody>
      </p:sp>
    </p:spTree>
    <p:extLst>
      <p:ext uri="{BB962C8B-B14F-4D97-AF65-F5344CB8AC3E}">
        <p14:creationId xmlns:p14="http://schemas.microsoft.com/office/powerpoint/2010/main" val="1859010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lv-lv"/>
              <a:t>ES IEŅĒMUMI</a:t>
            </a:r>
            <a:endParaRPr lang="es-ES" dirty="0"/>
          </a:p>
        </p:txBody>
      </p:sp>
      <p:sp>
        <p:nvSpPr>
          <p:cNvPr id="3" name="Subtítulo 2"/>
          <p:cNvSpPr>
            <a:spLocks noGrp="1"/>
          </p:cNvSpPr>
          <p:nvPr>
            <p:ph idx="1"/>
          </p:nvPr>
        </p:nvSpPr>
        <p:spPr/>
        <p:txBody>
          <a:bodyPr rtlCol="0">
            <a:normAutofit/>
          </a:bodyPr>
          <a:lstStyle/>
          <a:p>
            <a:pPr algn="l" rtl="0"/>
            <a:r>
              <a:rPr lang="lv-lv">
                <a:solidFill>
                  <a:schemeClr val="tx1"/>
                </a:solidFill>
                <a:latin typeface="+mn-lt"/>
              </a:rPr>
              <a:t>Padome izlemj par pašu resursu maksimālo apjomu un to veidu, vienlaicīgi pieņemot arī lēmumu par izdevumu ierobežojumu daudzgadu finanšu shēmā.</a:t>
            </a:r>
          </a:p>
          <a:p>
            <a:pPr algn="l" rtl="0"/>
            <a:endParaRPr lang="en-US" dirty="0">
              <a:solidFill>
                <a:schemeClr val="tx1"/>
              </a:solidFill>
              <a:latin typeface="+mn-lt"/>
            </a:endParaRPr>
          </a:p>
          <a:p>
            <a:pPr algn="l" rtl="0"/>
            <a:r>
              <a:rPr lang="lv-lv" b="1">
                <a:solidFill>
                  <a:schemeClr val="tx1"/>
                </a:solidFill>
                <a:latin typeface="+mn-lt"/>
                <a:cs typeface="Times New Roman" panose="02020603050405020304" pitchFamily="18" charset="0"/>
              </a:rPr>
              <a:t>→</a:t>
            </a:r>
            <a:r>
              <a:rPr lang="lv-lv">
                <a:solidFill>
                  <a:schemeClr val="tx1"/>
                </a:solidFill>
                <a:latin typeface="+mn-lt"/>
                <a:cs typeface="Times New Roman" panose="02020603050405020304" pitchFamily="18" charset="0"/>
              </a:rPr>
              <a:t> </a:t>
            </a:r>
            <a:r>
              <a:rPr lang="lv-lv">
                <a:solidFill>
                  <a:schemeClr val="tx1"/>
                </a:solidFill>
                <a:latin typeface="+mn-lt"/>
              </a:rPr>
              <a:t> Jauni pašu resursi? Nodokļi no pārstrādājamas izlietotās plastmasas / emisijas kvotu tirdzniecības sistēma / lielu uzņēmumu darbība / digitālā nodeva?</a:t>
            </a:r>
          </a:p>
          <a:p>
            <a:pPr algn="l" rtl="0"/>
            <a:endParaRPr lang="en-US" dirty="0">
              <a:solidFill>
                <a:schemeClr val="tx1"/>
              </a:solidFill>
              <a:latin typeface="+mn-lt"/>
            </a:endParaRPr>
          </a:p>
          <a:p>
            <a:pPr algn="l" rtl="0"/>
            <a:r>
              <a:rPr lang="lv-lv">
                <a:solidFill>
                  <a:schemeClr val="tx1"/>
                </a:solidFill>
                <a:latin typeface="+mn-lt"/>
              </a:rPr>
              <a:t>Tiklīdz ir panākta vienošanās, šos resursus automātiski novirza uz ES budžetu, un tam nav nepieciešams valstu iestāžu pieņemts turpmāks lēmums.</a:t>
            </a:r>
          </a:p>
          <a:p>
            <a:pPr algn="l" rtl="0"/>
            <a:r>
              <a:rPr lang="lv-lv">
                <a:solidFill>
                  <a:schemeClr val="tx1"/>
                </a:solidFill>
                <a:latin typeface="+mn-lt"/>
              </a:rPr>
              <a:t>Dažas valstis saņem atmaksas ⁠vai atlaides, ar kurām samazina atšķirību starp to, kas tām jāmaksā ES budžetā, un to, ko tās no tā saņem.</a:t>
            </a:r>
            <a:endParaRPr lang="es-ES_tradnl" dirty="0">
              <a:solidFill>
                <a:schemeClr val="tx1"/>
              </a:solidFill>
              <a:latin typeface="+mn-lt"/>
            </a:endParaRPr>
          </a:p>
        </p:txBody>
      </p:sp>
      <p:sp>
        <p:nvSpPr>
          <p:cNvPr id="4" name="Dia számának helye 3">
            <a:extLst>
              <a:ext uri="{FF2B5EF4-FFF2-40B4-BE49-F238E27FC236}">
                <a16:creationId xmlns:a16="http://schemas.microsoft.com/office/drawing/2014/main" id="{DB349C8B-3FC6-4CA5-9A34-B3C089C74D3C}"/>
              </a:ext>
            </a:extLst>
          </p:cNvPr>
          <p:cNvSpPr>
            <a:spLocks noGrp="1"/>
          </p:cNvSpPr>
          <p:nvPr>
            <p:ph type="sldNum" sz="quarter" idx="12"/>
          </p:nvPr>
        </p:nvSpPr>
        <p:spPr/>
        <p:txBody>
          <a:bodyPr rtlCol="0"/>
          <a:lstStyle/>
          <a:p>
            <a:pPr rtl="0"/>
            <a:fld id="{6113E31D-E2AB-40D1-8B51-AFA5AFEF393A}" type="slidenum">
              <a:rPr lang="en-US" smtClean="0"/>
              <a:t>30</a:t>
            </a:fld>
            <a:endParaRPr lang="en-US" dirty="0"/>
          </a:p>
        </p:txBody>
      </p:sp>
    </p:spTree>
    <p:extLst>
      <p:ext uri="{BB962C8B-B14F-4D97-AF65-F5344CB8AC3E}">
        <p14:creationId xmlns:p14="http://schemas.microsoft.com/office/powerpoint/2010/main" val="4075995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rtl="0"/>
            <a:br>
              <a:rPr lang="es-ES_tradnl" sz="4000" b="1" dirty="0"/>
            </a:br>
            <a:r>
              <a:rPr lang="lv-lv" sz="4000" b="1"/>
              <a:t>VIKTORĪNA — PĀRBAUDI SAVAS ZINĀŠANAS</a:t>
            </a:r>
            <a:br>
              <a:rPr lang="es-ES_tradnl" sz="4000" b="1" dirty="0"/>
            </a:br>
            <a:endParaRPr lang="es-ES" sz="4000" b="1" dirty="0"/>
          </a:p>
        </p:txBody>
      </p:sp>
      <p:sp>
        <p:nvSpPr>
          <p:cNvPr id="3" name="Subtítulo 2"/>
          <p:cNvSpPr>
            <a:spLocks noGrp="1"/>
          </p:cNvSpPr>
          <p:nvPr>
            <p:ph idx="1"/>
          </p:nvPr>
        </p:nvSpPr>
        <p:spPr/>
        <p:txBody>
          <a:bodyPr rtlCol="0">
            <a:noAutofit/>
          </a:bodyPr>
          <a:lstStyle/>
          <a:p>
            <a:pPr algn="l" rtl="0"/>
            <a:endParaRPr lang="es-ES_tradnl" sz="3200" dirty="0"/>
          </a:p>
          <a:p>
            <a:pPr marL="457200" indent="-457200" algn="l" rtl="0">
              <a:buAutoNum type="alphaUcParenR"/>
            </a:pPr>
            <a:endParaRPr lang="en-US" sz="3200" dirty="0">
              <a:latin typeface="+mn-lt"/>
            </a:endParaRPr>
          </a:p>
          <a:p>
            <a:pPr algn="just" rtl="0"/>
            <a:r>
              <a:rPr lang="lv-lv" sz="3200">
                <a:latin typeface="+mn-lt"/>
                <a:hlinkClick r:id="rId3"/>
              </a:rPr>
              <a:t>https://www.europarl.europa.eu/news/lv/headlines/economy/20200220STO73009/viktorina-parbaudi-savas-zinasanas-par-es-daudzgadu-budzetu</a:t>
            </a:r>
            <a:endParaRPr lang="es-ES" sz="3200" dirty="0">
              <a:latin typeface="+mn-lt"/>
            </a:endParaRPr>
          </a:p>
          <a:p>
            <a:pPr algn="just" rtl="0"/>
            <a:endParaRPr lang="es-ES" sz="3200" dirty="0"/>
          </a:p>
        </p:txBody>
      </p:sp>
      <p:sp>
        <p:nvSpPr>
          <p:cNvPr id="4" name="Dia számának helye 3">
            <a:extLst>
              <a:ext uri="{FF2B5EF4-FFF2-40B4-BE49-F238E27FC236}">
                <a16:creationId xmlns:a16="http://schemas.microsoft.com/office/drawing/2014/main" id="{43ED132A-8FEC-40A1-B7A5-D7E1BD17190C}"/>
              </a:ext>
            </a:extLst>
          </p:cNvPr>
          <p:cNvSpPr>
            <a:spLocks noGrp="1"/>
          </p:cNvSpPr>
          <p:nvPr>
            <p:ph type="sldNum" sz="quarter" idx="12"/>
          </p:nvPr>
        </p:nvSpPr>
        <p:spPr/>
        <p:txBody>
          <a:bodyPr rtlCol="0"/>
          <a:lstStyle/>
          <a:p>
            <a:pPr rtl="0"/>
            <a:fld id="{6113E31D-E2AB-40D1-8B51-AFA5AFEF393A}" type="slidenum">
              <a:rPr lang="en-US" smtClean="0"/>
              <a:t>31</a:t>
            </a:fld>
            <a:endParaRPr lang="en-US" dirty="0"/>
          </a:p>
        </p:txBody>
      </p:sp>
    </p:spTree>
    <p:extLst>
      <p:ext uri="{BB962C8B-B14F-4D97-AF65-F5344CB8AC3E}">
        <p14:creationId xmlns:p14="http://schemas.microsoft.com/office/powerpoint/2010/main" val="2281350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3999" y="1122363"/>
            <a:ext cx="9364579" cy="3936952"/>
          </a:xfrm>
        </p:spPr>
        <p:txBody>
          <a:bodyPr rtlCol="0">
            <a:normAutofit/>
          </a:bodyPr>
          <a:lstStyle/>
          <a:p>
            <a:pPr rtl="0"/>
            <a:r>
              <a:rPr lang="lv-lv" b="1"/>
              <a:t>6. KURŠ</a:t>
            </a:r>
            <a:r>
              <a:rPr lang="lv-lv"/>
              <a:t> īsteno  </a:t>
            </a:r>
            <a:br>
              <a:rPr lang="es-ES_tradnl" dirty="0"/>
            </a:br>
            <a:r>
              <a:rPr lang="lv-lv"/>
              <a:t>    ES budžetu?</a:t>
            </a:r>
            <a:br>
              <a:rPr lang="es-ES_tradnl" dirty="0"/>
            </a:br>
            <a:endParaRPr lang="es-ES" dirty="0"/>
          </a:p>
        </p:txBody>
      </p:sp>
      <p:sp>
        <p:nvSpPr>
          <p:cNvPr id="3" name="Subtítulo 2"/>
          <p:cNvSpPr>
            <a:spLocks noGrp="1"/>
          </p:cNvSpPr>
          <p:nvPr>
            <p:ph type="subTitle" idx="1"/>
          </p:nvPr>
        </p:nvSpPr>
        <p:spPr>
          <a:xfrm>
            <a:off x="1524000" y="2406316"/>
            <a:ext cx="9460832" cy="2851484"/>
          </a:xfrm>
        </p:spPr>
        <p:txBody>
          <a:bodyPr rtlCol="0">
            <a:normAutofit/>
          </a:bodyPr>
          <a:lstStyle/>
          <a:p>
            <a:pPr algn="l" rtl="0"/>
            <a:endParaRPr lang="es-ES_tradnl" dirty="0"/>
          </a:p>
          <a:p>
            <a:pPr algn="l" rtl="0"/>
            <a:endParaRPr lang="es-ES_tradnl" dirty="0"/>
          </a:p>
        </p:txBody>
      </p:sp>
      <p:sp>
        <p:nvSpPr>
          <p:cNvPr id="4" name="Dia számának helye 3">
            <a:extLst>
              <a:ext uri="{FF2B5EF4-FFF2-40B4-BE49-F238E27FC236}">
                <a16:creationId xmlns:a16="http://schemas.microsoft.com/office/drawing/2014/main" id="{46C56E34-E1D3-457A-BFCA-5EF4E8CAEA0A}"/>
              </a:ext>
            </a:extLst>
          </p:cNvPr>
          <p:cNvSpPr>
            <a:spLocks noGrp="1"/>
          </p:cNvSpPr>
          <p:nvPr>
            <p:ph type="sldNum" sz="quarter" idx="12"/>
          </p:nvPr>
        </p:nvSpPr>
        <p:spPr/>
        <p:txBody>
          <a:bodyPr rtlCol="0"/>
          <a:lstStyle/>
          <a:p>
            <a:pPr rtl="0"/>
            <a:fld id="{4FAB73BC-B049-4115-A692-8D63A059BFB8}" type="slidenum">
              <a:rPr lang="en-US" smtClean="0"/>
              <a:pPr rtl="0"/>
              <a:t>32</a:t>
            </a:fld>
            <a:endParaRPr lang="en-US" dirty="0"/>
          </a:p>
        </p:txBody>
      </p:sp>
    </p:spTree>
    <p:extLst>
      <p:ext uri="{BB962C8B-B14F-4D97-AF65-F5344CB8AC3E}">
        <p14:creationId xmlns:p14="http://schemas.microsoft.com/office/powerpoint/2010/main" val="590580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lv-lv"/>
              <a:t>LESD 317. pants.</a:t>
            </a:r>
            <a:endParaRPr lang="es-ES" dirty="0"/>
          </a:p>
        </p:txBody>
      </p:sp>
      <p:sp>
        <p:nvSpPr>
          <p:cNvPr id="3" name="Marcador de contenido 2"/>
          <p:cNvSpPr>
            <a:spLocks noGrp="1"/>
          </p:cNvSpPr>
          <p:nvPr>
            <p:ph idx="1"/>
          </p:nvPr>
        </p:nvSpPr>
        <p:spPr>
          <a:xfrm>
            <a:off x="687848" y="1905000"/>
            <a:ext cx="9967452" cy="4267200"/>
          </a:xfrm>
        </p:spPr>
        <p:txBody>
          <a:bodyPr rtlCol="0">
            <a:normAutofit/>
          </a:bodyPr>
          <a:lstStyle/>
          <a:p>
            <a:pPr marL="0" indent="0" algn="just" rtl="0">
              <a:buNone/>
            </a:pPr>
            <a:r>
              <a:rPr lang="lv-lv" dirty="0">
                <a:solidFill>
                  <a:schemeClr val="tx1"/>
                </a:solidFill>
                <a:latin typeface="+mn-lt"/>
              </a:rPr>
              <a:t>Atbilstīgi regulām, kas pieņemtas saskaņā ar 322. pantu, Komisija saskaņā ar apropriāciju apjomu sadarbībā ar dalībvalstīm uzņemas atbildību par budžeta izpildi, ievērojot pareizas finanšu vadības principus. Dalībvalstis sadarbojas ar Komisiju, lai nodrošinātu to, ka apropriācijas izmanto saskaņā ar pareizas finanšu vadības principiem.</a:t>
            </a:r>
          </a:p>
          <a:p>
            <a:pPr marL="0" indent="0" algn="just" rtl="0">
              <a:buNone/>
            </a:pPr>
            <a:endParaRPr lang="en-US" dirty="0">
              <a:solidFill>
                <a:schemeClr val="tx1"/>
              </a:solidFill>
              <a:latin typeface="+mn-lt"/>
            </a:endParaRPr>
          </a:p>
          <a:p>
            <a:pPr marL="0" indent="0" algn="just" rtl="0">
              <a:buNone/>
            </a:pPr>
            <a:endParaRPr lang="en-US" dirty="0">
              <a:solidFill>
                <a:schemeClr val="tx1"/>
              </a:solidFill>
              <a:latin typeface="+mn-lt"/>
            </a:endParaRPr>
          </a:p>
          <a:p>
            <a:pPr marL="0" indent="0" algn="just" rtl="0">
              <a:buNone/>
            </a:pPr>
            <a:r>
              <a:rPr lang="lv-lv" dirty="0">
                <a:solidFill>
                  <a:schemeClr val="tx1"/>
                </a:solidFill>
                <a:latin typeface="+mn-lt"/>
              </a:rPr>
              <a:t>Par budžeta īstenošanu </a:t>
            </a:r>
            <a:r>
              <a:rPr lang="lv-lv" b="1" dirty="0">
                <a:solidFill>
                  <a:schemeClr val="tx1"/>
                </a:solidFill>
                <a:latin typeface="+mn-lt"/>
              </a:rPr>
              <a:t>pilnībā atbildīga</a:t>
            </a:r>
            <a:r>
              <a:rPr lang="lv-lv" dirty="0">
                <a:solidFill>
                  <a:schemeClr val="tx1"/>
                </a:solidFill>
                <a:latin typeface="+mn-lt"/>
              </a:rPr>
              <a:t> ir </a:t>
            </a:r>
            <a:r>
              <a:rPr lang="lv-lv" b="1" dirty="0">
                <a:solidFill>
                  <a:schemeClr val="tx1"/>
                </a:solidFill>
                <a:latin typeface="+mn-lt"/>
              </a:rPr>
              <a:t>Eiropas Komisija</a:t>
            </a:r>
            <a:r>
              <a:rPr lang="lv-lv" dirty="0">
                <a:solidFill>
                  <a:schemeClr val="tx1"/>
                </a:solidFill>
                <a:latin typeface="+mn-lt"/>
              </a:rPr>
              <a:t>, taču… praksē </a:t>
            </a:r>
            <a:r>
              <a:rPr lang="lv-lv" b="1" dirty="0">
                <a:solidFill>
                  <a:schemeClr val="tx1"/>
                </a:solidFill>
                <a:latin typeface="+mn-lt"/>
              </a:rPr>
              <a:t>vairāk nekā 70 % budžeta tiek tērēts saskaņā ar “dalīto pārvaldību”</a:t>
            </a:r>
            <a:r>
              <a:rPr lang="lv-lv" dirty="0">
                <a:solidFill>
                  <a:schemeClr val="tx1"/>
                </a:solidFill>
                <a:latin typeface="+mn-lt"/>
              </a:rPr>
              <a:t>, kad </a:t>
            </a:r>
            <a:r>
              <a:rPr lang="lv-lv" b="1" dirty="0">
                <a:solidFill>
                  <a:schemeClr val="tx1"/>
                </a:solidFill>
                <a:latin typeface="+mn-lt"/>
              </a:rPr>
              <a:t>ES dalībvalstis</a:t>
            </a:r>
            <a:r>
              <a:rPr lang="lv-lv" dirty="0">
                <a:solidFill>
                  <a:schemeClr val="tx1"/>
                </a:solidFill>
                <a:latin typeface="+mn-lt"/>
              </a:rPr>
              <a:t> veic līdzekļu sadali un pārvalda izdevumus. ES dalībvalstis arī </a:t>
            </a:r>
            <a:r>
              <a:rPr lang="lv-lv" b="1" dirty="0">
                <a:solidFill>
                  <a:schemeClr val="tx1"/>
                </a:solidFill>
                <a:latin typeface="+mn-lt"/>
              </a:rPr>
              <a:t>iekasē ES tradicionālos pašu resursus</a:t>
            </a:r>
            <a:r>
              <a:rPr lang="lv-lv" dirty="0">
                <a:solidFill>
                  <a:schemeClr val="tx1"/>
                </a:solidFill>
                <a:latin typeface="+mn-lt"/>
              </a:rPr>
              <a:t>. </a:t>
            </a:r>
            <a:endParaRPr lang="es-ES" dirty="0">
              <a:solidFill>
                <a:schemeClr val="tx1"/>
              </a:solidFill>
              <a:latin typeface="+mn-lt"/>
            </a:endParaRPr>
          </a:p>
          <a:p>
            <a:pPr marL="0" indent="0" algn="just" rtl="0">
              <a:buNone/>
            </a:pPr>
            <a:endParaRPr lang="es-ES_tradnl" dirty="0"/>
          </a:p>
          <a:p>
            <a:pPr marL="0" indent="0" algn="just" rtl="0">
              <a:buNone/>
            </a:pPr>
            <a:endParaRPr lang="en-US" dirty="0"/>
          </a:p>
        </p:txBody>
      </p:sp>
      <p:sp>
        <p:nvSpPr>
          <p:cNvPr id="4" name="Flecha abajo 3"/>
          <p:cNvSpPr/>
          <p:nvPr/>
        </p:nvSpPr>
        <p:spPr>
          <a:xfrm>
            <a:off x="1536700" y="3354503"/>
            <a:ext cx="484632" cy="524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5" name="Flecha abajo 4"/>
          <p:cNvSpPr/>
          <p:nvPr/>
        </p:nvSpPr>
        <p:spPr>
          <a:xfrm>
            <a:off x="10209303" y="3354501"/>
            <a:ext cx="484632" cy="524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6" name="Flecha abajo 5"/>
          <p:cNvSpPr/>
          <p:nvPr/>
        </p:nvSpPr>
        <p:spPr>
          <a:xfrm>
            <a:off x="5689271" y="3354502"/>
            <a:ext cx="484632" cy="5241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7" name="Dia számának helye 6">
            <a:extLst>
              <a:ext uri="{FF2B5EF4-FFF2-40B4-BE49-F238E27FC236}">
                <a16:creationId xmlns:a16="http://schemas.microsoft.com/office/drawing/2014/main" id="{F193FF4A-7493-4593-AFE5-6D263A1D50BC}"/>
              </a:ext>
            </a:extLst>
          </p:cNvPr>
          <p:cNvSpPr>
            <a:spLocks noGrp="1"/>
          </p:cNvSpPr>
          <p:nvPr>
            <p:ph type="sldNum" sz="quarter" idx="12"/>
          </p:nvPr>
        </p:nvSpPr>
        <p:spPr/>
        <p:txBody>
          <a:bodyPr rtlCol="0"/>
          <a:lstStyle/>
          <a:p>
            <a:pPr rtl="0"/>
            <a:fld id="{6113E31D-E2AB-40D1-8B51-AFA5AFEF393A}" type="slidenum">
              <a:rPr lang="en-US" smtClean="0"/>
              <a:t>33</a:t>
            </a:fld>
            <a:endParaRPr lang="en-US" dirty="0"/>
          </a:p>
        </p:txBody>
      </p:sp>
    </p:spTree>
    <p:extLst>
      <p:ext uri="{BB962C8B-B14F-4D97-AF65-F5344CB8AC3E}">
        <p14:creationId xmlns:p14="http://schemas.microsoft.com/office/powerpoint/2010/main" val="2833004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7848" y="565720"/>
            <a:ext cx="9967452" cy="1450757"/>
          </a:xfrm>
        </p:spPr>
        <p:txBody>
          <a:bodyPr rtlCol="0">
            <a:normAutofit fontScale="90000"/>
          </a:bodyPr>
          <a:lstStyle/>
          <a:p>
            <a:pPr algn="l" rtl="0"/>
            <a:br>
              <a:rPr lang="es-ES_tradnl" sz="4900" dirty="0"/>
            </a:br>
            <a:r>
              <a:rPr lang="lv-lv" sz="4900" b="1" i="1"/>
              <a:t>TIEŠA–NETIEŠA–DALĪTA </a:t>
            </a:r>
            <a:r>
              <a:rPr lang="lv-lv" sz="4900"/>
              <a:t>pārvaldība</a:t>
            </a:r>
            <a:br>
              <a:rPr lang="es-ES_tradnl" dirty="0"/>
            </a:br>
            <a:endParaRPr lang="es-ES" dirty="0"/>
          </a:p>
        </p:txBody>
      </p:sp>
      <p:sp>
        <p:nvSpPr>
          <p:cNvPr id="3" name="Subtítulo 2"/>
          <p:cNvSpPr>
            <a:spLocks noGrp="1"/>
          </p:cNvSpPr>
          <p:nvPr>
            <p:ph idx="1"/>
          </p:nvPr>
        </p:nvSpPr>
        <p:spPr/>
        <p:txBody>
          <a:bodyPr rtlCol="0">
            <a:normAutofit fontScale="77500" lnSpcReduction="20000"/>
          </a:bodyPr>
          <a:lstStyle/>
          <a:p>
            <a:pPr marL="0" indent="0" algn="l" rtl="0">
              <a:buNone/>
            </a:pPr>
            <a:r>
              <a:rPr lang="lv-lv" sz="3500">
                <a:solidFill>
                  <a:schemeClr val="tx1"/>
                </a:solidFill>
                <a:latin typeface="+mn-lt"/>
              </a:rPr>
              <a:t>Budžetu var īstenot:</a:t>
            </a:r>
          </a:p>
          <a:p>
            <a:pPr algn="l" rtl="0"/>
            <a:endParaRPr lang="es-ES_tradnl" sz="3500" dirty="0">
              <a:solidFill>
                <a:schemeClr val="tx1"/>
              </a:solidFill>
              <a:latin typeface="+mn-lt"/>
            </a:endParaRPr>
          </a:p>
          <a:p>
            <a:pPr marL="342900" indent="-342900" algn="l" rtl="0">
              <a:buFont typeface="Wingdings" panose="05000000000000000000" pitchFamily="2" charset="2"/>
              <a:buChar char="Ø"/>
            </a:pPr>
            <a:r>
              <a:rPr lang="lv-lv" sz="3500" b="1">
                <a:solidFill>
                  <a:schemeClr val="tx1"/>
                </a:solidFill>
                <a:latin typeface="+mn-lt"/>
              </a:rPr>
              <a:t>TIEŠĀ VEIDĀ </a:t>
            </a:r>
            <a:r>
              <a:rPr lang="lv-lv" sz="3500">
                <a:solidFill>
                  <a:schemeClr val="tx1"/>
                </a:solidFill>
                <a:latin typeface="+mn-lt"/>
              </a:rPr>
              <a:t>ES Komisija (bet arī ES delegācijas, izpildaģentūras…)</a:t>
            </a:r>
          </a:p>
          <a:p>
            <a:pPr marL="342900" indent="-342900" algn="l" rtl="0">
              <a:buFont typeface="Wingdings" panose="05000000000000000000" pitchFamily="2" charset="2"/>
              <a:buChar char="Ø"/>
            </a:pPr>
            <a:r>
              <a:rPr lang="lv-lv" sz="3500" b="1">
                <a:solidFill>
                  <a:schemeClr val="tx1"/>
                </a:solidFill>
                <a:latin typeface="+mn-lt"/>
              </a:rPr>
              <a:t>NETIEŠĀ VEIDĀ </a:t>
            </a:r>
            <a:r>
              <a:rPr lang="lv-lv" sz="3500">
                <a:solidFill>
                  <a:schemeClr val="tx1"/>
                </a:solidFill>
                <a:latin typeface="+mn-lt"/>
              </a:rPr>
              <a:t>uzticot to citām iestādēm ES / ārpus tās (piem., trešām valstīm, tādām starptautiskām organizācijām kā ANO un Sarkanais Krusts…)</a:t>
            </a:r>
          </a:p>
          <a:p>
            <a:pPr marL="342900" indent="-342900" algn="l" rtl="0">
              <a:buFont typeface="Wingdings" panose="05000000000000000000" pitchFamily="2" charset="2"/>
              <a:buChar char="Ø"/>
            </a:pPr>
            <a:r>
              <a:rPr lang="lv-lv" sz="3500" b="1">
                <a:solidFill>
                  <a:schemeClr val="tx1"/>
                </a:solidFill>
                <a:latin typeface="+mn-lt"/>
              </a:rPr>
              <a:t>KOPĪGI </a:t>
            </a:r>
            <a:r>
              <a:rPr lang="lv-lv" sz="3500">
                <a:solidFill>
                  <a:schemeClr val="tx1"/>
                </a:solidFill>
                <a:latin typeface="+mn-lt"/>
              </a:rPr>
              <a:t>Eiropas Komisija un dalībvalstis (piem., ar kohēzijas politiku, kopējo lauksaimniecības politiku)</a:t>
            </a:r>
          </a:p>
          <a:p>
            <a:pPr marL="0" indent="0" algn="l" rtl="0">
              <a:buNone/>
            </a:pPr>
            <a:r>
              <a:rPr lang="lv-lv" sz="2600">
                <a:solidFill>
                  <a:schemeClr val="tx1"/>
                </a:solidFill>
                <a:latin typeface="+mn-lt"/>
              </a:rPr>
              <a:t>Piemērs: Eiropas strukturālie un investīciju fondi (ESI) (tostarp Kohēzijas fonds, Eiropas Reģionālās attīstības fonds, Eiropas Sociālais fonds, Eiropas Lauksaimniecības fonds lauku attīstībai un Eiropas Jūrlietu, zvejniecības un akvakultūras fonds), no kā puse ES finansējuma, kas tiek novirzīts, ir pārvaldīta ar dalītu pārvaldību.</a:t>
            </a:r>
          </a:p>
          <a:p>
            <a:pPr algn="l" rtl="0"/>
            <a:endParaRPr lang="es-ES" dirty="0">
              <a:solidFill>
                <a:prstClr val="black"/>
              </a:solidFill>
            </a:endParaRPr>
          </a:p>
          <a:p>
            <a:pPr algn="l" rtl="0"/>
            <a:endParaRPr lang="es-ES_tradnl" dirty="0"/>
          </a:p>
          <a:p>
            <a:pPr algn="l" rtl="0"/>
            <a:endParaRPr lang="es-ES_tradnl" dirty="0"/>
          </a:p>
          <a:p>
            <a:pPr algn="l" rtl="0"/>
            <a:endParaRPr lang="es-ES_tradnl" dirty="0"/>
          </a:p>
        </p:txBody>
      </p:sp>
      <p:sp>
        <p:nvSpPr>
          <p:cNvPr id="4" name="Dia számának helye 3">
            <a:extLst>
              <a:ext uri="{FF2B5EF4-FFF2-40B4-BE49-F238E27FC236}">
                <a16:creationId xmlns:a16="http://schemas.microsoft.com/office/drawing/2014/main" id="{75D5B79A-5A06-4424-821F-D967A38A7EA3}"/>
              </a:ext>
            </a:extLst>
          </p:cNvPr>
          <p:cNvSpPr>
            <a:spLocks noGrp="1"/>
          </p:cNvSpPr>
          <p:nvPr>
            <p:ph type="sldNum" sz="quarter" idx="12"/>
          </p:nvPr>
        </p:nvSpPr>
        <p:spPr/>
        <p:txBody>
          <a:bodyPr rtlCol="0"/>
          <a:lstStyle/>
          <a:p>
            <a:pPr rtl="0"/>
            <a:fld id="{6113E31D-E2AB-40D1-8B51-AFA5AFEF393A}" type="slidenum">
              <a:rPr lang="en-US" smtClean="0"/>
              <a:t>34</a:t>
            </a:fld>
            <a:endParaRPr lang="en-US" dirty="0"/>
          </a:p>
        </p:txBody>
      </p:sp>
    </p:spTree>
    <p:extLst>
      <p:ext uri="{BB962C8B-B14F-4D97-AF65-F5344CB8AC3E}">
        <p14:creationId xmlns:p14="http://schemas.microsoft.com/office/powerpoint/2010/main" val="3413817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F45F75-C15D-45C8-ACB3-9F695A2AB82C}"/>
              </a:ext>
            </a:extLst>
          </p:cNvPr>
          <p:cNvSpPr>
            <a:spLocks noGrp="1"/>
          </p:cNvSpPr>
          <p:nvPr>
            <p:ph type="title"/>
          </p:nvPr>
        </p:nvSpPr>
        <p:spPr/>
        <p:txBody>
          <a:bodyPr rtlCol="0"/>
          <a:lstStyle/>
          <a:p>
            <a:pPr rtl="0"/>
            <a:endParaRPr lang="de-DE"/>
          </a:p>
        </p:txBody>
      </p:sp>
      <p:sp>
        <p:nvSpPr>
          <p:cNvPr id="3" name="Marcador de contenido 2"/>
          <p:cNvSpPr>
            <a:spLocks noGrp="1"/>
          </p:cNvSpPr>
          <p:nvPr>
            <p:ph idx="1"/>
          </p:nvPr>
        </p:nvSpPr>
        <p:spPr/>
        <p:txBody>
          <a:bodyPr rtlCol="0">
            <a:normAutofit lnSpcReduction="10000"/>
          </a:bodyPr>
          <a:lstStyle/>
          <a:p>
            <a:pPr marL="0" indent="0" algn="just" rtl="0">
              <a:buNone/>
            </a:pPr>
            <a:r>
              <a:rPr lang="lv-lv">
                <a:solidFill>
                  <a:schemeClr val="tx1"/>
                </a:solidFill>
                <a:latin typeface="+mn-lt"/>
              </a:rPr>
              <a:t>LESD 325. panta 2. punkts nosaka, ka, lai novērstu krāpšanu, kas apdraud Savienības finanšu intereses, dalībvalstis veic tādus pašus
pasākumus, kādus tās veic, lai novērstu krāpšanu, kas apdraud viņu pašu finanšu intereses….</a:t>
            </a:r>
          </a:p>
          <a:p>
            <a:pPr marL="0" indent="0" algn="just" rtl="0">
              <a:buNone/>
            </a:pPr>
            <a:endParaRPr lang="es-ES_tradnl" dirty="0">
              <a:solidFill>
                <a:schemeClr val="tx1"/>
              </a:solidFill>
              <a:latin typeface="+mn-lt"/>
            </a:endParaRPr>
          </a:p>
          <a:p>
            <a:pPr marL="0" indent="0" algn="just" rtl="0">
              <a:buNone/>
            </a:pPr>
            <a:r>
              <a:rPr lang="lv-lv">
                <a:solidFill>
                  <a:schemeClr val="tx1"/>
                </a:solidFill>
                <a:latin typeface="+mn-lt"/>
              </a:rPr>
              <a:t>Finanšu regulā 2018/1046 ir iekļauti sīki izstrādāti noteikumi, ar kuriem pārvalda ES budžetu, un visdažādākās iekšējās un ārējās kontroles</a:t>
            </a:r>
          </a:p>
          <a:p>
            <a:pPr marL="0" indent="0" algn="just" rtl="0">
              <a:buNone/>
            </a:pPr>
            <a:endParaRPr lang="en-US" dirty="0">
              <a:solidFill>
                <a:schemeClr val="tx1"/>
              </a:solidFill>
              <a:latin typeface="+mn-lt"/>
            </a:endParaRPr>
          </a:p>
          <a:p>
            <a:pPr marL="0" indent="0" algn="just" rtl="0">
              <a:buNone/>
            </a:pPr>
            <a:r>
              <a:rPr lang="lv-lv" b="1">
                <a:solidFill>
                  <a:schemeClr val="tx1"/>
                </a:solidFill>
                <a:latin typeface="+mn-lt"/>
              </a:rPr>
              <a:t>NOBEIGUMS</a:t>
            </a:r>
          </a:p>
          <a:p>
            <a:pPr marL="0" indent="0" algn="just" rtl="0">
              <a:buNone/>
            </a:pPr>
            <a:r>
              <a:rPr lang="lv-lv">
                <a:solidFill>
                  <a:schemeClr val="tx1"/>
                </a:solidFill>
                <a:latin typeface="+mn-lt"/>
              </a:rPr>
              <a:t>Atbildība par ES finanšu interešu aizsardzību tiek dalīta starp Eiropas iestādēm un dalībvalstīm.</a:t>
            </a:r>
          </a:p>
          <a:p>
            <a:pPr marL="0" indent="0" rtl="0">
              <a:buNone/>
            </a:pPr>
            <a:r>
              <a:rPr lang="lv-lv">
                <a:solidFill>
                  <a:schemeClr val="tx1"/>
                </a:solidFill>
                <a:latin typeface="+mn-lt"/>
              </a:rPr>
              <a:t>Dalībvalstīm ir jāsadarbojas ar Komisiju, Eiropas Biroju krāpšanas apkarošanai (OLAF), Revīzijas palātu un EPPO, lai novērstu un apkarotu krāpšanu.</a:t>
            </a:r>
          </a:p>
          <a:p>
            <a:pPr marL="342900" indent="-342900" rtl="0"/>
            <a:endParaRPr lang="es-ES_tradnl" dirty="0"/>
          </a:p>
          <a:p>
            <a:pPr marL="0" indent="0" algn="just" rtl="0">
              <a:buNone/>
            </a:pPr>
            <a:endParaRPr lang="en-US" dirty="0"/>
          </a:p>
          <a:p>
            <a:pPr marL="0" indent="0" algn="just" rtl="0">
              <a:buNone/>
            </a:pPr>
            <a:endParaRPr lang="en-US" dirty="0"/>
          </a:p>
        </p:txBody>
      </p:sp>
      <p:sp>
        <p:nvSpPr>
          <p:cNvPr id="4" name="Dia számának helye 3">
            <a:extLst>
              <a:ext uri="{FF2B5EF4-FFF2-40B4-BE49-F238E27FC236}">
                <a16:creationId xmlns:a16="http://schemas.microsoft.com/office/drawing/2014/main" id="{7BB2B519-371E-4968-B70E-CB7C93B49ABB}"/>
              </a:ext>
            </a:extLst>
          </p:cNvPr>
          <p:cNvSpPr>
            <a:spLocks noGrp="1"/>
          </p:cNvSpPr>
          <p:nvPr>
            <p:ph type="sldNum" sz="quarter" idx="12"/>
          </p:nvPr>
        </p:nvSpPr>
        <p:spPr/>
        <p:txBody>
          <a:bodyPr rtlCol="0"/>
          <a:lstStyle/>
          <a:p>
            <a:pPr rtl="0"/>
            <a:fld id="{6113E31D-E2AB-40D1-8B51-AFA5AFEF393A}" type="slidenum">
              <a:rPr lang="en-US" smtClean="0"/>
              <a:t>35</a:t>
            </a:fld>
            <a:endParaRPr lang="en-US" dirty="0"/>
          </a:p>
        </p:txBody>
      </p:sp>
    </p:spTree>
    <p:extLst>
      <p:ext uri="{BB962C8B-B14F-4D97-AF65-F5344CB8AC3E}">
        <p14:creationId xmlns:p14="http://schemas.microsoft.com/office/powerpoint/2010/main" val="4067338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lv-lv"/>
              <a:t>PĒDĒJĀ VIKTORĪNA — PĀRBAUDI SAVAS ZINĀŠANAS</a:t>
            </a:r>
            <a:endParaRPr lang="en-GB" dirty="0"/>
          </a:p>
        </p:txBody>
      </p:sp>
      <p:sp>
        <p:nvSpPr>
          <p:cNvPr id="3" name="Marcador de contenido 2"/>
          <p:cNvSpPr>
            <a:spLocks noGrp="1"/>
          </p:cNvSpPr>
          <p:nvPr>
            <p:ph idx="1"/>
          </p:nvPr>
        </p:nvSpPr>
        <p:spPr/>
        <p:txBody>
          <a:bodyPr rtlCol="0"/>
          <a:lstStyle/>
          <a:p>
            <a:pPr marL="0" indent="0" rtl="0">
              <a:buNone/>
            </a:pPr>
            <a:r>
              <a:rPr lang="lv-lv">
                <a:solidFill>
                  <a:schemeClr val="tx1"/>
                </a:solidFill>
                <a:latin typeface="+mn-lt"/>
              </a:rPr>
              <a:t>Krāpšana, kas skar Eiropas budžetu:</a:t>
            </a:r>
          </a:p>
          <a:p>
            <a:pPr marL="514350" indent="-514350" rtl="0">
              <a:buAutoNum type="alphaUcParenR"/>
            </a:pPr>
            <a:r>
              <a:rPr lang="lv-lv">
                <a:solidFill>
                  <a:schemeClr val="tx1"/>
                </a:solidFill>
                <a:latin typeface="+mn-lt"/>
              </a:rPr>
              <a:t>Attiecībā pret ES budžetu tas ir noziegums bez upuriem, jo netiek skartas konkrētas personas</a:t>
            </a:r>
            <a:endParaRPr lang="es-ES_tradnl" dirty="0">
              <a:solidFill>
                <a:schemeClr val="tx1"/>
              </a:solidFill>
              <a:latin typeface="+mn-lt"/>
            </a:endParaRPr>
          </a:p>
          <a:p>
            <a:pPr marL="514350" indent="-514350" rtl="0">
              <a:buAutoNum type="alphaUcParenR"/>
            </a:pPr>
            <a:r>
              <a:rPr lang="lv-lv">
                <a:solidFill>
                  <a:schemeClr val="tx1"/>
                </a:solidFill>
                <a:latin typeface="+mn-lt"/>
              </a:rPr>
              <a:t>Skar tikai Eiropas Komisiju</a:t>
            </a:r>
            <a:endParaRPr lang="es-ES_tradnl" dirty="0">
              <a:solidFill>
                <a:schemeClr val="tx1"/>
              </a:solidFill>
              <a:latin typeface="+mn-lt"/>
            </a:endParaRPr>
          </a:p>
          <a:p>
            <a:pPr marL="514350" indent="-514350" rtl="0">
              <a:buAutoNum type="alphaUcParenR"/>
            </a:pPr>
            <a:r>
              <a:rPr lang="lv-lv">
                <a:solidFill>
                  <a:schemeClr val="tx1"/>
                </a:solidFill>
                <a:latin typeface="+mn-lt"/>
              </a:rPr>
              <a:t>Skar Komisiju, dalībvalstis un visus ES pilsoņus un nodokļu maksātājus</a:t>
            </a:r>
            <a:endParaRPr lang="en-GB" dirty="0">
              <a:solidFill>
                <a:schemeClr val="tx1"/>
              </a:solidFill>
              <a:latin typeface="+mn-lt"/>
            </a:endParaRPr>
          </a:p>
        </p:txBody>
      </p:sp>
      <p:sp>
        <p:nvSpPr>
          <p:cNvPr id="4" name="Textfeld 3">
            <a:extLst>
              <a:ext uri="{FF2B5EF4-FFF2-40B4-BE49-F238E27FC236}">
                <a16:creationId xmlns:a16="http://schemas.microsoft.com/office/drawing/2014/main" id="{4EC11BB4-02C4-4557-A4DA-DCA71F8DDF77}"/>
              </a:ext>
            </a:extLst>
          </p:cNvPr>
          <p:cNvSpPr txBox="1"/>
          <p:nvPr/>
        </p:nvSpPr>
        <p:spPr>
          <a:xfrm>
            <a:off x="9315650" y="5623495"/>
            <a:ext cx="3200400" cy="461665"/>
          </a:xfrm>
          <a:prstGeom prst="rect">
            <a:avLst/>
          </a:prstGeom>
          <a:noFill/>
        </p:spPr>
        <p:txBody>
          <a:bodyPr wrap="square" rtlCol="0">
            <a:spAutoFit/>
          </a:bodyPr>
          <a:lstStyle/>
          <a:p>
            <a:pPr rtl="0"/>
            <a:r>
              <a:rPr lang="lv-lv" sz="2400">
                <a:solidFill>
                  <a:schemeClr val="accent1">
                    <a:lumMod val="60000"/>
                    <a:lumOff val="40000"/>
                  </a:schemeClr>
                </a:solidFill>
              </a:rPr>
              <a:t>Pareizā ir atbilde C)</a:t>
            </a:r>
          </a:p>
        </p:txBody>
      </p:sp>
      <p:sp>
        <p:nvSpPr>
          <p:cNvPr id="5" name="Dia számának helye 4">
            <a:extLst>
              <a:ext uri="{FF2B5EF4-FFF2-40B4-BE49-F238E27FC236}">
                <a16:creationId xmlns:a16="http://schemas.microsoft.com/office/drawing/2014/main" id="{7A8D8010-6FF6-4ACE-9420-5BD4EF4B4A18}"/>
              </a:ext>
            </a:extLst>
          </p:cNvPr>
          <p:cNvSpPr>
            <a:spLocks noGrp="1"/>
          </p:cNvSpPr>
          <p:nvPr>
            <p:ph type="sldNum" sz="quarter" idx="12"/>
          </p:nvPr>
        </p:nvSpPr>
        <p:spPr/>
        <p:txBody>
          <a:bodyPr rtlCol="0"/>
          <a:lstStyle/>
          <a:p>
            <a:pPr rtl="0"/>
            <a:fld id="{6113E31D-E2AB-40D1-8B51-AFA5AFEF393A}" type="slidenum">
              <a:rPr lang="en-US" smtClean="0"/>
              <a:t>36</a:t>
            </a:fld>
            <a:endParaRPr lang="en-US" dirty="0"/>
          </a:p>
        </p:txBody>
      </p:sp>
    </p:spTree>
    <p:extLst>
      <p:ext uri="{BB962C8B-B14F-4D97-AF65-F5344CB8AC3E}">
        <p14:creationId xmlns:p14="http://schemas.microsoft.com/office/powerpoint/2010/main" val="1509585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lv-lv">
                <a:solidFill>
                  <a:schemeClr val="tx1">
                    <a:lumMod val="50000"/>
                    <a:lumOff val="50000"/>
                  </a:schemeClr>
                </a:solidFill>
              </a:rPr>
              <a:t>Paldies par </a:t>
            </a:r>
            <a:br>
              <a:rPr lang="en-GB" dirty="0">
                <a:solidFill>
                  <a:schemeClr val="tx1">
                    <a:lumMod val="50000"/>
                    <a:lumOff val="50000"/>
                  </a:schemeClr>
                </a:solidFill>
              </a:rPr>
            </a:br>
            <a:r>
              <a:rPr lang="lv-lv">
                <a:solidFill>
                  <a:schemeClr val="tx1">
                    <a:lumMod val="50000"/>
                    <a:lumOff val="50000"/>
                  </a:schemeClr>
                </a:solidFill>
              </a:rPr>
              <a:t>jūsu uzmanību!</a:t>
            </a:r>
          </a:p>
        </p:txBody>
      </p:sp>
      <p:sp>
        <p:nvSpPr>
          <p:cNvPr id="3" name="Textplatzhalter 2"/>
          <p:cNvSpPr>
            <a:spLocks noGrp="1"/>
          </p:cNvSpPr>
          <p:nvPr>
            <p:ph type="body" idx="1"/>
          </p:nvPr>
        </p:nvSpPr>
        <p:spPr/>
        <p:txBody>
          <a:bodyPr rtlCol="0">
            <a:normAutofit lnSpcReduction="10000"/>
          </a:bodyPr>
          <a:lstStyle/>
          <a:p>
            <a:pPr rtl="0"/>
            <a:endParaRPr lang="de-DE" dirty="0"/>
          </a:p>
          <a:p>
            <a:pPr rtl="0"/>
            <a:r>
              <a:rPr lang="lv-lv">
                <a:solidFill>
                  <a:srgbClr val="133C8B"/>
                </a:solidFill>
              </a:rPr>
              <a:t>www.european.law</a:t>
            </a:r>
          </a:p>
        </p:txBody>
      </p:sp>
    </p:spTree>
    <p:extLst>
      <p:ext uri="{BB962C8B-B14F-4D97-AF65-F5344CB8AC3E}">
        <p14:creationId xmlns:p14="http://schemas.microsoft.com/office/powerpoint/2010/main" val="319535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3999" y="1122363"/>
            <a:ext cx="9364579" cy="3149012"/>
          </a:xfrm>
        </p:spPr>
        <p:txBody>
          <a:bodyPr rtlCol="0">
            <a:normAutofit/>
          </a:bodyPr>
          <a:lstStyle/>
          <a:p>
            <a:pPr rtl="0"/>
            <a:r>
              <a:rPr lang="lv-lv" b="1"/>
              <a:t>2. KAD </a:t>
            </a:r>
            <a:r>
              <a:rPr lang="lv-lv"/>
              <a:t>vienojas par ES budžetu?</a:t>
            </a:r>
            <a:endParaRPr lang="es-ES" dirty="0"/>
          </a:p>
        </p:txBody>
      </p:sp>
      <p:sp>
        <p:nvSpPr>
          <p:cNvPr id="3" name="Subtítulo 2"/>
          <p:cNvSpPr>
            <a:spLocks noGrp="1"/>
          </p:cNvSpPr>
          <p:nvPr>
            <p:ph type="subTitle" idx="1"/>
          </p:nvPr>
        </p:nvSpPr>
        <p:spPr>
          <a:xfrm>
            <a:off x="1524000" y="2406316"/>
            <a:ext cx="9460832" cy="2851484"/>
          </a:xfrm>
        </p:spPr>
        <p:txBody>
          <a:bodyPr rtlCol="0">
            <a:normAutofit/>
          </a:bodyPr>
          <a:lstStyle/>
          <a:p>
            <a:pPr rtl="0"/>
            <a:endParaRPr lang="es-ES_tradnl" dirty="0"/>
          </a:p>
          <a:p>
            <a:pPr marL="342900" indent="-342900" algn="l" rtl="0">
              <a:buFont typeface="Arial" panose="020B0604020202020204" pitchFamily="34" charset="0"/>
              <a:buChar char="•"/>
            </a:pPr>
            <a:endParaRPr lang="es-ES_tradnl" dirty="0"/>
          </a:p>
          <a:p>
            <a:pPr marL="342900" indent="-342900" algn="l" rtl="0">
              <a:buFontTx/>
              <a:buChar char="-"/>
            </a:pPr>
            <a:endParaRPr lang="es-ES_tradnl" dirty="0"/>
          </a:p>
        </p:txBody>
      </p:sp>
      <p:sp>
        <p:nvSpPr>
          <p:cNvPr id="4" name="Dia számának helye 3">
            <a:extLst>
              <a:ext uri="{FF2B5EF4-FFF2-40B4-BE49-F238E27FC236}">
                <a16:creationId xmlns:a16="http://schemas.microsoft.com/office/drawing/2014/main" id="{AB33A119-E78A-4D68-8227-9D70CE6015B2}"/>
              </a:ext>
            </a:extLst>
          </p:cNvPr>
          <p:cNvSpPr>
            <a:spLocks noGrp="1"/>
          </p:cNvSpPr>
          <p:nvPr>
            <p:ph type="sldNum" sz="quarter" idx="12"/>
          </p:nvPr>
        </p:nvSpPr>
        <p:spPr/>
        <p:txBody>
          <a:bodyPr rtlCol="0"/>
          <a:lstStyle/>
          <a:p>
            <a:pPr rtl="0"/>
            <a:fld id="{4FAB73BC-B049-4115-A692-8D63A059BFB8}" type="slidenum">
              <a:rPr lang="en-US" smtClean="0"/>
              <a:pPr/>
              <a:t>4</a:t>
            </a:fld>
            <a:endParaRPr lang="en-US" dirty="0"/>
          </a:p>
        </p:txBody>
      </p:sp>
    </p:spTree>
    <p:extLst>
      <p:ext uri="{BB962C8B-B14F-4D97-AF65-F5344CB8AC3E}">
        <p14:creationId xmlns:p14="http://schemas.microsoft.com/office/powerpoint/2010/main" val="21200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rtl="0"/>
            <a:br>
              <a:rPr lang="es-ES_tradnl" sz="4000" b="1" dirty="0"/>
            </a:br>
            <a:r>
              <a:rPr lang="lv-lv" sz="4000" b="1"/>
              <a:t>VIKTORĪNA — PĀRBAUDI SAVAS ZINĀŠANAS</a:t>
            </a:r>
            <a:br>
              <a:rPr lang="es-ES_tradnl" sz="4000" b="1" dirty="0"/>
            </a:br>
            <a:endParaRPr lang="es-ES" sz="4000" b="1" dirty="0"/>
          </a:p>
        </p:txBody>
      </p:sp>
      <p:sp>
        <p:nvSpPr>
          <p:cNvPr id="3" name="Subtítulo 2"/>
          <p:cNvSpPr>
            <a:spLocks noGrp="1"/>
          </p:cNvSpPr>
          <p:nvPr>
            <p:ph idx="1"/>
          </p:nvPr>
        </p:nvSpPr>
        <p:spPr/>
        <p:txBody>
          <a:bodyPr rtlCol="0">
            <a:noAutofit/>
          </a:bodyPr>
          <a:lstStyle/>
          <a:p>
            <a:pPr algn="l" rtl="0"/>
            <a:r>
              <a:rPr lang="lv-lv" sz="3200" b="1">
                <a:solidFill>
                  <a:schemeClr val="tx1"/>
                </a:solidFill>
                <a:latin typeface="+mn-lt"/>
              </a:rPr>
              <a:t>2. KAD vienojas par ES budžetu?</a:t>
            </a:r>
          </a:p>
          <a:p>
            <a:pPr marL="457200" indent="-457200" algn="l" rtl="0">
              <a:buAutoNum type="alphaUcParenR"/>
            </a:pPr>
            <a:r>
              <a:rPr lang="lv-lv" sz="3200">
                <a:solidFill>
                  <a:schemeClr val="tx1"/>
                </a:solidFill>
                <a:latin typeface="+mn-lt"/>
              </a:rPr>
              <a:t>Par ES budžetu lemj katru gadu</a:t>
            </a:r>
          </a:p>
          <a:p>
            <a:pPr marL="457200" indent="-457200" algn="l" rtl="0">
              <a:buAutoNum type="alphaUcParenR"/>
            </a:pPr>
            <a:r>
              <a:rPr lang="lv-lv" sz="3200">
                <a:solidFill>
                  <a:schemeClr val="tx1"/>
                </a:solidFill>
                <a:latin typeface="+mn-lt"/>
              </a:rPr>
              <a:t>Ilgtermiņa shēma, ar kuru budžetu nosaka uz septiņiem gadiem</a:t>
            </a:r>
            <a:endParaRPr lang="es-ES_tradnl" sz="3200" dirty="0">
              <a:solidFill>
                <a:schemeClr val="accent1">
                  <a:lumMod val="60000"/>
                  <a:lumOff val="40000"/>
                </a:schemeClr>
              </a:solidFill>
              <a:latin typeface="+mn-lt"/>
            </a:endParaRPr>
          </a:p>
          <a:p>
            <a:pPr algn="just" rtl="0"/>
            <a:endParaRPr lang="en-US" sz="3200" dirty="0">
              <a:solidFill>
                <a:schemeClr val="tx1"/>
              </a:solidFill>
              <a:latin typeface="+mn-lt"/>
            </a:endParaRPr>
          </a:p>
          <a:p>
            <a:pPr algn="just" rtl="0"/>
            <a:endParaRPr lang="es-ES" sz="3200" dirty="0"/>
          </a:p>
        </p:txBody>
      </p:sp>
      <p:sp>
        <p:nvSpPr>
          <p:cNvPr id="4" name="Dia számának helye 3">
            <a:extLst>
              <a:ext uri="{FF2B5EF4-FFF2-40B4-BE49-F238E27FC236}">
                <a16:creationId xmlns:a16="http://schemas.microsoft.com/office/drawing/2014/main" id="{F023BE1C-359D-4BAE-9143-16D3558D7E41}"/>
              </a:ext>
            </a:extLst>
          </p:cNvPr>
          <p:cNvSpPr>
            <a:spLocks noGrp="1"/>
          </p:cNvSpPr>
          <p:nvPr>
            <p:ph type="sldNum" sz="quarter" idx="12"/>
          </p:nvPr>
        </p:nvSpPr>
        <p:spPr/>
        <p:txBody>
          <a:bodyPr rtlCol="0"/>
          <a:lstStyle/>
          <a:p>
            <a:pPr rtl="0"/>
            <a:fld id="{6113E31D-E2AB-40D1-8B51-AFA5AFEF393A}" type="slidenum">
              <a:rPr lang="en-US" smtClean="0"/>
              <a:t>5</a:t>
            </a:fld>
            <a:endParaRPr lang="en-US" dirty="0"/>
          </a:p>
        </p:txBody>
      </p:sp>
    </p:spTree>
    <p:extLst>
      <p:ext uri="{BB962C8B-B14F-4D97-AF65-F5344CB8AC3E}">
        <p14:creationId xmlns:p14="http://schemas.microsoft.com/office/powerpoint/2010/main" val="3140477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E11920D-D05C-4B82-B384-5F578AEB453D}"/>
              </a:ext>
            </a:extLst>
          </p:cNvPr>
          <p:cNvSpPr/>
          <p:nvPr/>
        </p:nvSpPr>
        <p:spPr>
          <a:xfrm>
            <a:off x="411480" y="651525"/>
            <a:ext cx="10362537" cy="5940088"/>
          </a:xfrm>
          <a:prstGeom prst="rect">
            <a:avLst/>
          </a:prstGeom>
        </p:spPr>
        <p:txBody>
          <a:bodyPr wrap="square" rtlCol="0">
            <a:spAutoFit/>
          </a:bodyPr>
          <a:lstStyle/>
          <a:p>
            <a:pPr algn="just" rtl="0"/>
            <a:r>
              <a:rPr lang="lv-lv" sz="3200" b="1"/>
              <a:t>Daudzgadu finanšu shēma (DFS): Ilgtermiņa ES budžets (7 gadi) </a:t>
            </a:r>
            <a:r>
              <a:rPr lang="lv-lv" sz="2400" b="1">
                <a:hlinkClick r:id="rId3"/>
              </a:rPr>
              <a:t>https://www.youtube.com/watch?v=QEKBOrXjljU</a:t>
            </a:r>
            <a:endParaRPr lang="es-ES_tradnl" sz="2400" b="1" dirty="0"/>
          </a:p>
          <a:p>
            <a:pPr algn="just" rtl="0"/>
            <a:endParaRPr lang="es-ES_tradnl" dirty="0"/>
          </a:p>
          <a:p>
            <a:pPr marL="342900" indent="-342900" algn="just" rtl="0">
              <a:buFontTx/>
              <a:buChar char="-"/>
            </a:pPr>
            <a:r>
              <a:rPr lang="lv-lv" sz="2400"/>
              <a:t>Finanšu plānojuma shēma un budžeta disciplīna: nosaka ierobežojumus (maksimālo apjomu), ko ES var tērēt laika posmā (kopumā un pa darbībām jomām jeb “pozīcijām”) / iekļauj mehānismus, lai nodrošinātu elastīgumu, lai risinātu neparedzētas vajadzības</a:t>
            </a:r>
          </a:p>
          <a:p>
            <a:pPr marL="342900" indent="-342900" algn="just" rtl="0">
              <a:buFontTx/>
              <a:buChar char="-"/>
            </a:pPr>
            <a:r>
              <a:rPr lang="lv-lv" sz="2400"/>
              <a:t>Ļauj ES pielāgot izdevumus politiskajām prioritātēm un īstenot politiku laikposmā, kas ir pietiekami ilgs, lai tās būtu efektīvas. </a:t>
            </a:r>
          </a:p>
          <a:p>
            <a:pPr marL="342900" indent="-342900" algn="just" rtl="0">
              <a:buFontTx/>
              <a:buChar char="-"/>
            </a:pPr>
            <a:r>
              <a:rPr lang="lv-lv" sz="2400"/>
              <a:t>DFS 2014.–2020. gadam bija iedalīta sešās galvenās izdevumu jomās jeb “pozīcijās”: gudra un iekļaujoša izaugsme, ilgtspējīga izaugsme, drošība un pilsonība, globālā Eiropa, pārvalde un kompensācija. </a:t>
            </a:r>
          </a:p>
          <a:p>
            <a:pPr marL="342900" indent="-342900" algn="just" rtl="0">
              <a:buFontTx/>
              <a:buChar char="-"/>
            </a:pPr>
            <a:r>
              <a:rPr lang="lv-lv" sz="2400"/>
              <a:t>Nākamā DFS attieksies uz laikposmu 2021.–2027. gads</a:t>
            </a:r>
            <a:endParaRPr lang="es-ES_tradnl" sz="1600" dirty="0">
              <a:hlinkClick r:id="rId3">
                <a:extLst>
                  <a:ext uri="{A12FA001-AC4F-418D-AE19-62706E023703}">
                    <ahyp:hlinkClr xmlns:ahyp="http://schemas.microsoft.com/office/drawing/2018/hyperlinkcolor" val="tx"/>
                  </a:ext>
                </a:extLst>
              </a:hlinkClick>
            </a:endParaRPr>
          </a:p>
          <a:p>
            <a:pPr algn="just" rtl="0"/>
            <a:endParaRPr lang="es-ES_tradnl" dirty="0"/>
          </a:p>
          <a:p>
            <a:pPr algn="just" rtl="0"/>
            <a:endParaRPr lang="es-ES_tradnl" dirty="0"/>
          </a:p>
          <a:p>
            <a:pPr marL="342900" indent="-342900" algn="just" rtl="0">
              <a:buFont typeface="Arial" panose="020B0604020202020204" pitchFamily="34" charset="0"/>
              <a:buChar char="•"/>
            </a:pPr>
            <a:endParaRPr lang="es-ES_tradnl" dirty="0"/>
          </a:p>
        </p:txBody>
      </p:sp>
      <p:sp>
        <p:nvSpPr>
          <p:cNvPr id="2" name="Dia számának helye 1">
            <a:extLst>
              <a:ext uri="{FF2B5EF4-FFF2-40B4-BE49-F238E27FC236}">
                <a16:creationId xmlns:a16="http://schemas.microsoft.com/office/drawing/2014/main" id="{18AF98B6-4E49-487B-87F5-324ABEF2912D}"/>
              </a:ext>
            </a:extLst>
          </p:cNvPr>
          <p:cNvSpPr>
            <a:spLocks noGrp="1"/>
          </p:cNvSpPr>
          <p:nvPr>
            <p:ph type="sldNum" sz="quarter" idx="12"/>
          </p:nvPr>
        </p:nvSpPr>
        <p:spPr/>
        <p:txBody>
          <a:bodyPr rtlCol="0"/>
          <a:lstStyle/>
          <a:p>
            <a:pPr rtl="0"/>
            <a:fld id="{5C560587-37D9-4F8A-84F5-0FABA1F59EBC}" type="slidenum">
              <a:rPr lang="es-ES" smtClean="0"/>
              <a:t>6</a:t>
            </a:fld>
            <a:endParaRPr lang="es-ES"/>
          </a:p>
        </p:txBody>
      </p:sp>
    </p:spTree>
    <p:extLst>
      <p:ext uri="{BB962C8B-B14F-4D97-AF65-F5344CB8AC3E}">
        <p14:creationId xmlns:p14="http://schemas.microsoft.com/office/powerpoint/2010/main" val="407145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E11920D-D05C-4B82-B384-5F578AEB453D}"/>
              </a:ext>
            </a:extLst>
          </p:cNvPr>
          <p:cNvSpPr/>
          <p:nvPr/>
        </p:nvSpPr>
        <p:spPr>
          <a:xfrm>
            <a:off x="411481" y="194310"/>
            <a:ext cx="10384674" cy="5940088"/>
          </a:xfrm>
          <a:prstGeom prst="rect">
            <a:avLst/>
          </a:prstGeom>
        </p:spPr>
        <p:txBody>
          <a:bodyPr wrap="square" rtlCol="0">
            <a:spAutoFit/>
          </a:bodyPr>
          <a:lstStyle/>
          <a:p>
            <a:pPr algn="just" rtl="0"/>
            <a:endParaRPr lang="hu-HU" dirty="0"/>
          </a:p>
          <a:p>
            <a:pPr algn="just" rtl="0"/>
            <a:endParaRPr lang="es-ES_tradnl" dirty="0"/>
          </a:p>
          <a:p>
            <a:pPr algn="just" rtl="0"/>
            <a:r>
              <a:rPr lang="lv-lv" sz="3600" b="1"/>
              <a:t>ES gada budžets </a:t>
            </a:r>
            <a:endParaRPr lang="hu-HU" sz="2800" dirty="0"/>
          </a:p>
          <a:p>
            <a:pPr algn="just" rtl="0"/>
            <a:endParaRPr lang="hu-HU" sz="2800" dirty="0"/>
          </a:p>
          <a:p>
            <a:pPr algn="just" rtl="0"/>
            <a:r>
              <a:rPr lang="lv-lv" sz="2800"/>
              <a:t>tiek izveidots, ievērojot DFS noteiktos ierobežojumus:</a:t>
            </a:r>
          </a:p>
          <a:p>
            <a:pPr marL="457200" indent="-190500" rtl="0">
              <a:buFontTx/>
              <a:buChar char="-"/>
            </a:pPr>
            <a:r>
              <a:rPr lang="lv-lv" sz="2800"/>
              <a:t> kopējās saistības attiecīgajā gadā = maksimālais tiesisko saistību skaits (piem., iepirkumi/piešķīrumi, kuros ES var piedalīties)</a:t>
            </a:r>
          </a:p>
          <a:p>
            <a:pPr marL="449263" indent="-182563" rtl="0"/>
            <a:r>
              <a:rPr lang="lv-lv" sz="2800"/>
              <a:t>- kopējie maksājumi attiecīgajā gadā = faktiskā gada laikā iztērētā summa (var rasties no iepriekšējo gadu tiesiskajām saistībām)</a:t>
            </a:r>
          </a:p>
          <a:p>
            <a:pPr marL="457200" indent="-190500" rtl="0">
              <a:buFontTx/>
              <a:buChar char="-"/>
            </a:pPr>
            <a:r>
              <a:rPr lang="lv-lv" sz="2800"/>
              <a:t>maksājumi un saistības pa ES izdevumu jomām (pozīcijām)</a:t>
            </a:r>
          </a:p>
          <a:p>
            <a:pPr algn="just" rtl="0"/>
            <a:r>
              <a:rPr lang="lv-lv" sz="2800"/>
              <a:t>Nosaka visus ES izdevumus un ieņēmumus vienam gadam, tiem vienmēr jābūt balansā (parāds nav iespējams)</a:t>
            </a:r>
          </a:p>
          <a:p>
            <a:pPr algn="just" rtl="0"/>
            <a:r>
              <a:rPr lang="lv-lv" sz="2800"/>
              <a:t>Aptver trīs gadu ilgu aprites ciklu: sagatavošanās–pieņemšana–īstenošana–kontrole</a:t>
            </a:r>
          </a:p>
        </p:txBody>
      </p:sp>
      <p:sp>
        <p:nvSpPr>
          <p:cNvPr id="2" name="Dia számának helye 1">
            <a:extLst>
              <a:ext uri="{FF2B5EF4-FFF2-40B4-BE49-F238E27FC236}">
                <a16:creationId xmlns:a16="http://schemas.microsoft.com/office/drawing/2014/main" id="{476B9E7A-C119-423E-8A76-59309B539237}"/>
              </a:ext>
            </a:extLst>
          </p:cNvPr>
          <p:cNvSpPr>
            <a:spLocks noGrp="1"/>
          </p:cNvSpPr>
          <p:nvPr>
            <p:ph type="sldNum" sz="quarter" idx="12"/>
          </p:nvPr>
        </p:nvSpPr>
        <p:spPr/>
        <p:txBody>
          <a:bodyPr rtlCol="0"/>
          <a:lstStyle/>
          <a:p>
            <a:pPr rtl="0"/>
            <a:fld id="{5C560587-37D9-4F8A-84F5-0FABA1F59EBC}" type="slidenum">
              <a:rPr lang="es-ES" smtClean="0"/>
              <a:t>7</a:t>
            </a:fld>
            <a:endParaRPr lang="es-ES"/>
          </a:p>
        </p:txBody>
      </p:sp>
    </p:spTree>
    <p:extLst>
      <p:ext uri="{BB962C8B-B14F-4D97-AF65-F5344CB8AC3E}">
        <p14:creationId xmlns:p14="http://schemas.microsoft.com/office/powerpoint/2010/main" val="76754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idx="1"/>
          </p:nvPr>
        </p:nvSpPr>
        <p:spPr/>
        <p:txBody>
          <a:bodyPr rtlCol="0">
            <a:noAutofit/>
          </a:bodyPr>
          <a:lstStyle/>
          <a:p>
            <a:pPr algn="l" rtl="0"/>
            <a:r>
              <a:rPr lang="lv-lv" sz="3200" b="1" dirty="0">
                <a:solidFill>
                  <a:schemeClr val="tx1"/>
                </a:solidFill>
                <a:latin typeface="+mn-lt"/>
              </a:rPr>
              <a:t>Kurš izlemj par ES budžetu?</a:t>
            </a:r>
          </a:p>
          <a:p>
            <a:pPr marL="457200" indent="-457200" algn="l" rtl="0">
              <a:buAutoNum type="alphaUcParenR"/>
            </a:pPr>
            <a:r>
              <a:rPr lang="lv-lv" sz="3200" dirty="0">
                <a:solidFill>
                  <a:schemeClr val="tx1"/>
                </a:solidFill>
                <a:latin typeface="+mn-lt"/>
              </a:rPr>
              <a:t>Eiropas Komisija</a:t>
            </a:r>
            <a:endParaRPr lang="es-ES_tradnl" sz="3200" dirty="0">
              <a:solidFill>
                <a:schemeClr val="tx1"/>
              </a:solidFill>
              <a:latin typeface="+mn-lt"/>
            </a:endParaRPr>
          </a:p>
          <a:p>
            <a:pPr marL="457200" indent="-457200" algn="l" rtl="0">
              <a:buAutoNum type="alphaUcParenR"/>
            </a:pPr>
            <a:r>
              <a:rPr lang="lv-lv" sz="3200" dirty="0">
                <a:solidFill>
                  <a:schemeClr val="tx1"/>
                </a:solidFill>
                <a:latin typeface="+mn-lt"/>
              </a:rPr>
              <a:t>Eiropas Komisija un dalībvalstis</a:t>
            </a:r>
            <a:endParaRPr lang="es-ES_tradnl" sz="3200" dirty="0">
              <a:solidFill>
                <a:schemeClr val="tx1"/>
              </a:solidFill>
              <a:latin typeface="+mn-lt"/>
            </a:endParaRPr>
          </a:p>
          <a:p>
            <a:pPr marL="457200" indent="-457200" algn="l" rtl="0">
              <a:buAutoNum type="alphaUcParenR"/>
            </a:pPr>
            <a:r>
              <a:rPr lang="lv-lv" sz="3200" dirty="0">
                <a:solidFill>
                  <a:schemeClr val="tx1"/>
                </a:solidFill>
                <a:latin typeface="+mn-lt"/>
              </a:rPr>
              <a:t>Eiropas Komisija un dalībvalstis pēc tam, kad ir veikta Eirobarometra aptauja, lai uzklausītu pilsoņu viedokli</a:t>
            </a:r>
            <a:endParaRPr lang="es-ES_tradnl" sz="3200" dirty="0">
              <a:solidFill>
                <a:schemeClr val="tx1"/>
              </a:solidFill>
              <a:latin typeface="+mn-lt"/>
            </a:endParaRPr>
          </a:p>
          <a:p>
            <a:pPr marL="457200" indent="-457200" algn="l" rtl="0">
              <a:buAutoNum type="alphaUcParenR"/>
            </a:pPr>
            <a:r>
              <a:rPr lang="lv-lv" sz="3200" dirty="0">
                <a:solidFill>
                  <a:schemeClr val="tx1"/>
                </a:solidFill>
                <a:latin typeface="+mn-lt"/>
              </a:rPr>
              <a:t>ES budžetu ierosina Komisija un apstiprina Padome un Eiropas Parlaments</a:t>
            </a:r>
            <a:endParaRPr lang="es-ES_tradnl" sz="3200" dirty="0">
              <a:solidFill>
                <a:schemeClr val="tx1"/>
              </a:solidFill>
              <a:latin typeface="+mn-lt"/>
            </a:endParaRPr>
          </a:p>
          <a:p>
            <a:pPr algn="just" rtl="0"/>
            <a:endParaRPr lang="en-US" sz="3200" dirty="0"/>
          </a:p>
          <a:p>
            <a:pPr algn="just" rtl="0"/>
            <a:endParaRPr lang="es-ES" sz="3200" dirty="0"/>
          </a:p>
        </p:txBody>
      </p:sp>
      <p:sp>
        <p:nvSpPr>
          <p:cNvPr id="2" name="Título 1"/>
          <p:cNvSpPr>
            <a:spLocks noGrp="1"/>
          </p:cNvSpPr>
          <p:nvPr>
            <p:ph type="ctrTitle" idx="4294967295"/>
          </p:nvPr>
        </p:nvSpPr>
        <p:spPr>
          <a:xfrm>
            <a:off x="687848" y="641496"/>
            <a:ext cx="9144000" cy="1023937"/>
          </a:xfrm>
        </p:spPr>
        <p:txBody>
          <a:bodyPr rtlCol="0">
            <a:normAutofit fontScale="90000"/>
          </a:bodyPr>
          <a:lstStyle/>
          <a:p>
            <a:pPr rtl="0"/>
            <a:r>
              <a:rPr lang="lv-lv" sz="4000" b="1"/>
              <a:t>VIKTORĪNA — PĀRBAUDI SAVAS ZINĀŠANAS</a:t>
            </a:r>
            <a:br>
              <a:rPr lang="es-ES_tradnl" sz="4000" b="1" dirty="0"/>
            </a:br>
            <a:endParaRPr lang="es-ES" sz="4000" b="1" dirty="0"/>
          </a:p>
        </p:txBody>
      </p:sp>
      <p:sp>
        <p:nvSpPr>
          <p:cNvPr id="5" name="Textfeld 4">
            <a:extLst>
              <a:ext uri="{FF2B5EF4-FFF2-40B4-BE49-F238E27FC236}">
                <a16:creationId xmlns:a16="http://schemas.microsoft.com/office/drawing/2014/main" id="{01E2DE94-C213-4BAB-B988-3639C414F520}"/>
              </a:ext>
            </a:extLst>
          </p:cNvPr>
          <p:cNvSpPr txBox="1"/>
          <p:nvPr/>
        </p:nvSpPr>
        <p:spPr>
          <a:xfrm>
            <a:off x="7931217" y="5631729"/>
            <a:ext cx="4399280" cy="523220"/>
          </a:xfrm>
          <a:prstGeom prst="rect">
            <a:avLst/>
          </a:prstGeom>
          <a:noFill/>
        </p:spPr>
        <p:txBody>
          <a:bodyPr wrap="square" rtlCol="0">
            <a:spAutoFit/>
          </a:bodyPr>
          <a:lstStyle/>
          <a:p>
            <a:pPr rtl="0"/>
            <a:r>
              <a:rPr lang="lv-lv" sz="2800" dirty="0">
                <a:solidFill>
                  <a:schemeClr val="accent1">
                    <a:lumMod val="60000"/>
                    <a:lumOff val="40000"/>
                  </a:schemeClr>
                </a:solidFill>
              </a:rPr>
              <a:t>Pareizā atbilde ir D</a:t>
            </a:r>
            <a:r>
              <a:rPr lang="en-US" sz="2800" dirty="0">
                <a:solidFill>
                  <a:schemeClr val="accent1">
                    <a:lumMod val="60000"/>
                    <a:lumOff val="40000"/>
                  </a:schemeClr>
                </a:solidFill>
              </a:rPr>
              <a:t>)</a:t>
            </a:r>
            <a:endParaRPr lang="lv-lv" sz="2800" dirty="0">
              <a:solidFill>
                <a:schemeClr val="accent1">
                  <a:lumMod val="60000"/>
                  <a:lumOff val="40000"/>
                </a:schemeClr>
              </a:solidFill>
            </a:endParaRPr>
          </a:p>
        </p:txBody>
      </p:sp>
      <p:sp>
        <p:nvSpPr>
          <p:cNvPr id="4" name="Dia számának helye 3">
            <a:extLst>
              <a:ext uri="{FF2B5EF4-FFF2-40B4-BE49-F238E27FC236}">
                <a16:creationId xmlns:a16="http://schemas.microsoft.com/office/drawing/2014/main" id="{19D5877E-9497-4C43-A192-58C077EF7216}"/>
              </a:ext>
            </a:extLst>
          </p:cNvPr>
          <p:cNvSpPr>
            <a:spLocks noGrp="1"/>
          </p:cNvSpPr>
          <p:nvPr>
            <p:ph type="sldNum" sz="quarter" idx="12"/>
          </p:nvPr>
        </p:nvSpPr>
        <p:spPr/>
        <p:txBody>
          <a:bodyPr rtlCol="0"/>
          <a:lstStyle/>
          <a:p>
            <a:pPr rtl="0"/>
            <a:fld id="{4FAB73BC-B049-4115-A692-8D63A059BFB8}" type="slidenum">
              <a:rPr lang="en-US" smtClean="0"/>
              <a:pPr/>
              <a:t>8</a:t>
            </a:fld>
            <a:endParaRPr lang="en-US" dirty="0"/>
          </a:p>
        </p:txBody>
      </p:sp>
    </p:spTree>
    <p:extLst>
      <p:ext uri="{BB962C8B-B14F-4D97-AF65-F5344CB8AC3E}">
        <p14:creationId xmlns:p14="http://schemas.microsoft.com/office/powerpoint/2010/main" val="108736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rtl="0"/>
            <a:br>
              <a:rPr lang="es-ES_tradnl" sz="4000" b="1" dirty="0"/>
            </a:br>
            <a:r>
              <a:rPr lang="lv-lv" sz="4000" b="1"/>
              <a:t>GADA BUDŽETA PROCEDŪRA</a:t>
            </a:r>
            <a:br>
              <a:rPr lang="es-ES_tradnl" sz="4000" b="1" dirty="0"/>
            </a:br>
            <a:endParaRPr lang="es-ES" sz="4000" b="1" dirty="0"/>
          </a:p>
        </p:txBody>
      </p:sp>
      <p:sp>
        <p:nvSpPr>
          <p:cNvPr id="3" name="Subtítulo 2"/>
          <p:cNvSpPr>
            <a:spLocks noGrp="1"/>
          </p:cNvSpPr>
          <p:nvPr>
            <p:ph idx="1"/>
          </p:nvPr>
        </p:nvSpPr>
        <p:spPr/>
        <p:txBody>
          <a:bodyPr rtlCol="0">
            <a:noAutofit/>
          </a:bodyPr>
          <a:lstStyle/>
          <a:p>
            <a:pPr algn="just" rtl="0"/>
            <a:endParaRPr lang="en-US" sz="3200" dirty="0"/>
          </a:p>
          <a:p>
            <a:pPr algn="just" rtl="0"/>
            <a:endParaRPr lang="es-ES" sz="3200" dirty="0"/>
          </a:p>
        </p:txBody>
      </p:sp>
      <p:sp>
        <p:nvSpPr>
          <p:cNvPr id="4" name="Rectángulo 3">
            <a:extLst>
              <a:ext uri="{FF2B5EF4-FFF2-40B4-BE49-F238E27FC236}">
                <a16:creationId xmlns:a16="http://schemas.microsoft.com/office/drawing/2014/main" id="{4CC50581-C06A-4899-8879-1C6A7F428AEE}"/>
              </a:ext>
            </a:extLst>
          </p:cNvPr>
          <p:cNvSpPr/>
          <p:nvPr/>
        </p:nvSpPr>
        <p:spPr>
          <a:xfrm>
            <a:off x="558496" y="1720840"/>
            <a:ext cx="10341568" cy="4431983"/>
          </a:xfrm>
          <a:prstGeom prst="rect">
            <a:avLst/>
          </a:prstGeom>
        </p:spPr>
        <p:txBody>
          <a:bodyPr wrap="square" rtlCol="0">
            <a:spAutoFit/>
          </a:bodyPr>
          <a:lstStyle/>
          <a:p>
            <a:pPr marL="342900" indent="-342900" rtl="0">
              <a:buFont typeface="Arial" panose="020B0604020202020204" pitchFamily="34" charset="0"/>
              <a:buChar char="•"/>
            </a:pPr>
            <a:r>
              <a:rPr lang="lv-lv" sz="2400"/>
              <a:t>LESD 314. pants: īpaša likumdošanas procedūra, kas notiek no katra iepriekšējā gada 1. septembra līdz 31. decembrim</a:t>
            </a:r>
          </a:p>
          <a:p>
            <a:pPr rtl="0"/>
            <a:endParaRPr lang="es-ES_tradnl" sz="2400" dirty="0">
              <a:solidFill>
                <a:schemeClr val="accent1">
                  <a:lumMod val="60000"/>
                  <a:lumOff val="40000"/>
                </a:schemeClr>
              </a:solidFill>
            </a:endParaRPr>
          </a:p>
          <a:p>
            <a:pPr marL="342900" indent="-342900" rtl="0">
              <a:buFont typeface="Arial" panose="020B0604020202020204" pitchFamily="34" charset="0"/>
              <a:buChar char="•"/>
            </a:pPr>
            <a:r>
              <a:rPr lang="lv-lv" sz="2400"/>
              <a:t>PASĀKUMI</a:t>
            </a:r>
          </a:p>
          <a:p>
            <a:pPr rtl="0"/>
            <a:endParaRPr lang="es-ES_tradnl" dirty="0"/>
          </a:p>
          <a:p>
            <a:pPr marL="800100" lvl="1" indent="-342900" rtl="0">
              <a:buFont typeface="+mj-lt"/>
              <a:buAutoNum type="arabicPeriod"/>
            </a:pPr>
            <a:r>
              <a:rPr lang="lv-lv"/>
              <a:t>Eiropas Komisija </a:t>
            </a:r>
            <a:r>
              <a:rPr lang="lv-lv" b="1"/>
              <a:t>vispirms ierosina gada budžeta projektu.</a:t>
            </a:r>
          </a:p>
          <a:p>
            <a:pPr marL="800100" lvl="1" indent="-342900" rtl="0">
              <a:buFont typeface="+mj-lt"/>
              <a:buAutoNum type="arabicPeriod"/>
            </a:pPr>
            <a:r>
              <a:rPr lang="lv-lv"/>
              <a:t>Budžeta projektu ir jāapstiprina </a:t>
            </a:r>
            <a:r>
              <a:rPr lang="lv-lv" b="1"/>
              <a:t>valstu valdībām ES Padomē</a:t>
            </a:r>
            <a:r>
              <a:rPr lang="lv-lv"/>
              <a:t> un tieši ievēlētam </a:t>
            </a:r>
            <a:r>
              <a:rPr lang="lv-lv" b="1"/>
              <a:t>Eiropas Parlamentam.</a:t>
            </a:r>
            <a:endParaRPr lang="en-US" dirty="0"/>
          </a:p>
          <a:p>
            <a:pPr marL="800100" lvl="1" indent="-342900" rtl="0">
              <a:buFont typeface="+mj-lt"/>
              <a:buAutoNum type="arabicPeriod"/>
            </a:pPr>
            <a:r>
              <a:rPr lang="lv-lv"/>
              <a:t>Gan Padome, gan Parlaments var projektā izdarīt grozījumus.</a:t>
            </a:r>
          </a:p>
          <a:p>
            <a:pPr marL="800100" lvl="1" indent="-342900" rtl="0">
              <a:buFont typeface="+mj-lt"/>
              <a:buAutoNum type="arabicPeriod"/>
            </a:pPr>
            <a:r>
              <a:rPr lang="lv-lv"/>
              <a:t>Padome un Parlaments apstiprina galīgo versiju.</a:t>
            </a:r>
          </a:p>
          <a:p>
            <a:pPr rtl="0"/>
            <a:endParaRPr lang="es-ES_tradnl" dirty="0"/>
          </a:p>
          <a:p>
            <a:pPr marL="285750" indent="-285750" rtl="0">
              <a:buFont typeface="Arial" panose="020B0604020202020204" pitchFamily="34" charset="0"/>
              <a:buChar char="•"/>
            </a:pPr>
            <a:r>
              <a:rPr lang="lv-lv" sz="2400"/>
              <a:t>KAS NOTIEK, JA TO NEPIEŅEM SAVLAICĪGI? </a:t>
            </a:r>
          </a:p>
          <a:p>
            <a:pPr rtl="0"/>
            <a:r>
              <a:rPr lang="lv-lv"/>
              <a:t>	- Provizorisko divpadsmitdaļu sistēma (LESD 315. pants)</a:t>
            </a:r>
          </a:p>
          <a:p>
            <a:pPr marL="285750" indent="-285750" rtl="0">
              <a:buFontTx/>
              <a:buChar char="-"/>
            </a:pPr>
            <a:endParaRPr lang="es-ES_tradnl" dirty="0"/>
          </a:p>
        </p:txBody>
      </p:sp>
      <p:sp>
        <p:nvSpPr>
          <p:cNvPr id="5" name="Dia számának helye 4">
            <a:extLst>
              <a:ext uri="{FF2B5EF4-FFF2-40B4-BE49-F238E27FC236}">
                <a16:creationId xmlns:a16="http://schemas.microsoft.com/office/drawing/2014/main" id="{96F5121D-6B5C-486D-9CEC-765DA40BB4C4}"/>
              </a:ext>
            </a:extLst>
          </p:cNvPr>
          <p:cNvSpPr>
            <a:spLocks noGrp="1"/>
          </p:cNvSpPr>
          <p:nvPr>
            <p:ph type="sldNum" sz="quarter" idx="12"/>
          </p:nvPr>
        </p:nvSpPr>
        <p:spPr/>
        <p:txBody>
          <a:bodyPr rtlCol="0"/>
          <a:lstStyle/>
          <a:p>
            <a:pPr rtl="0"/>
            <a:fld id="{6113E31D-E2AB-40D1-8B51-AFA5AFEF393A}" type="slidenum">
              <a:rPr lang="en-US" smtClean="0"/>
              <a:t>9</a:t>
            </a:fld>
            <a:endParaRPr lang="en-US" dirty="0"/>
          </a:p>
        </p:txBody>
      </p:sp>
    </p:spTree>
    <p:extLst>
      <p:ext uri="{BB962C8B-B14F-4D97-AF65-F5344CB8AC3E}">
        <p14:creationId xmlns:p14="http://schemas.microsoft.com/office/powerpoint/2010/main" val="3218741065"/>
      </p:ext>
    </p:extLst>
  </p:cSld>
  <p:clrMapOvr>
    <a:masterClrMapping/>
  </p:clrMapOvr>
</p:sld>
</file>

<file path=ppt/theme/theme1.xml><?xml version="1.0" encoding="utf-8"?>
<a:theme xmlns:a="http://schemas.openxmlformats.org/drawingml/2006/main" name="Rückblick">
  <a:themeElements>
    <a:clrScheme name="ERA Farben">
      <a:dk1>
        <a:srgbClr val="000000"/>
      </a:dk1>
      <a:lt1>
        <a:sysClr val="window" lastClr="FFFFFF"/>
      </a:lt1>
      <a:dk2>
        <a:srgbClr val="8B827B"/>
      </a:dk2>
      <a:lt2>
        <a:srgbClr val="D2D1D0"/>
      </a:lt2>
      <a:accent1>
        <a:srgbClr val="133C8B"/>
      </a:accent1>
      <a:accent2>
        <a:srgbClr val="8B827B"/>
      </a:accent2>
      <a:accent3>
        <a:srgbClr val="AE7F50"/>
      </a:accent3>
      <a:accent4>
        <a:srgbClr val="DECBB8"/>
      </a:accent4>
      <a:accent5>
        <a:srgbClr val="D2D1D0"/>
      </a:accent5>
      <a:accent6>
        <a:srgbClr val="FFFFFF"/>
      </a:accent6>
      <a:hlink>
        <a:srgbClr val="133C8B"/>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ERA Presentation new design_en_211216" id="{55E8C793-4ACF-4C70-B58B-A863477BD569}" vid="{B933FDD9-FDD3-431E-A9E8-86E246603B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PPP Template</Template>
  <TotalTime>0</TotalTime>
  <Words>4247</Words>
  <Application>Microsoft Office PowerPoint</Application>
  <PresentationFormat>Widescreen</PresentationFormat>
  <Paragraphs>505</Paragraphs>
  <Slides>37</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 Black</vt:lpstr>
      <vt:lpstr>Calibri</vt:lpstr>
      <vt:lpstr>Calibri Light</vt:lpstr>
      <vt:lpstr>Trebuchet MS</vt:lpstr>
      <vt:lpstr>Wingdings</vt:lpstr>
      <vt:lpstr>Rückblick</vt:lpstr>
      <vt:lpstr>  </vt:lpstr>
      <vt:lpstr>PĀRSKATS</vt:lpstr>
      <vt:lpstr>1. KĀPĒC mums ir jārunā par ES budžetu?</vt:lpstr>
      <vt:lpstr>2. KAD vienojas par ES budžetu?</vt:lpstr>
      <vt:lpstr> VIKTORĪNA — PĀRBAUDI SAVAS ZINĀŠANAS </vt:lpstr>
      <vt:lpstr>PowerPoint Presentation</vt:lpstr>
      <vt:lpstr>PowerPoint Presentation</vt:lpstr>
      <vt:lpstr>VIKTORĪNA — PĀRBAUDI SAVAS ZINĀŠANAS </vt:lpstr>
      <vt:lpstr> GADA BUDŽETA PROCEDŪRA </vt:lpstr>
      <vt:lpstr> DFS </vt:lpstr>
      <vt:lpstr>3. CIK LIELS IR ES            budžets?</vt:lpstr>
      <vt:lpstr> VIKTORĪNA — PĀRBAUDI SAVAS ZINĀŠANAS </vt:lpstr>
      <vt:lpstr>ES budžets 2020. gadam</vt:lpstr>
      <vt:lpstr>PowerPoint Presentation</vt:lpstr>
      <vt:lpstr> PĀRBAUDI SAVAS ZINĀŠANAS </vt:lpstr>
      <vt:lpstr>4. KAM  ES      budžets tiek tērēts?</vt:lpstr>
      <vt:lpstr> VIKTORĪNA — PĀRBAUDI SAVAS ZINĀŠANAS </vt:lpstr>
      <vt:lpstr> </vt:lpstr>
      <vt:lpstr>DFS 2014–2020. gadam Programmu finansējums pa pozīcijām</vt:lpstr>
      <vt:lpstr>  </vt:lpstr>
      <vt:lpstr>  </vt:lpstr>
      <vt:lpstr>  </vt:lpstr>
      <vt:lpstr>PRIORITĀTES DFS 2021.–2027. gadam</vt:lpstr>
      <vt:lpstr>ES IZDEVUMI 2021.–2027. gadam (ko pieņēmusi Padome 2020. gada jūlijā)</vt:lpstr>
      <vt:lpstr>ES izdevumu sadalījums 2021.–2027. gadam</vt:lpstr>
      <vt:lpstr>PowerPoint Presentation</vt:lpstr>
      <vt:lpstr>5. NO KURIENES nāk       nauda?</vt:lpstr>
      <vt:lpstr>ES IEŅĒMUMI</vt:lpstr>
      <vt:lpstr>  </vt:lpstr>
      <vt:lpstr>ES IEŅĒMUMI</vt:lpstr>
      <vt:lpstr> VIKTORĪNA — PĀRBAUDI SAVAS ZINĀŠANAS </vt:lpstr>
      <vt:lpstr>6. KURŠ īsteno       ES budžetu? </vt:lpstr>
      <vt:lpstr>LESD 317. pants.</vt:lpstr>
      <vt:lpstr> TIEŠA–NETIEŠA–DALĪTA pārvaldība </vt:lpstr>
      <vt:lpstr>PowerPoint Presentation</vt:lpstr>
      <vt:lpstr>PĒDĒJĀ VIKTORĪNA — PĀRBAUDI SAVAS ZINĀŠANAS</vt:lpstr>
      <vt:lpstr>Paldies par  jūsu uzmanību!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Academy of European Law</dc:title>
  <dc:creator>Riehle Cornelia</dc:creator>
  <cp:lastModifiedBy>Paula Ivanovaite</cp:lastModifiedBy>
  <cp:revision>59</cp:revision>
  <cp:lastPrinted>2016-10-12T07:25:39Z</cp:lastPrinted>
  <dcterms:created xsi:type="dcterms:W3CDTF">2020-09-29T09:53:56Z</dcterms:created>
  <dcterms:modified xsi:type="dcterms:W3CDTF">2022-02-21T13:41:34Z</dcterms:modified>
</cp:coreProperties>
</file>